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256" r:id="rId6"/>
    <p:sldId id="2147378516" r:id="rId7"/>
    <p:sldId id="2147378517" r:id="rId8"/>
    <p:sldId id="661" r:id="rId9"/>
    <p:sldId id="676" r:id="rId10"/>
    <p:sldId id="2147378518" r:id="rId11"/>
    <p:sldId id="270" r:id="rId12"/>
    <p:sldId id="257" r:id="rId13"/>
    <p:sldId id="260" r:id="rId14"/>
    <p:sldId id="258" r:id="rId15"/>
    <p:sldId id="259" r:id="rId16"/>
    <p:sldId id="266" r:id="rId17"/>
    <p:sldId id="263" r:id="rId18"/>
    <p:sldId id="265" r:id="rId19"/>
    <p:sldId id="2147378519"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BBC94B-3ED0-4001-A685-AF0E3C0BEC44}" v="165" dt="2026-03-16T10:45:10.7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un Naik" userId="a54ca842-c6cc-41c0-aab9-6b3a6af0bbfa" providerId="ADAL" clId="{CAB6C7ED-6029-492F-B671-B1DB7AC4298F}"/>
    <pc:docChg chg="undo custSel addSld delSld modSld sldOrd">
      <pc:chgData name="Aarun Naik" userId="a54ca842-c6cc-41c0-aab9-6b3a6af0bbfa" providerId="ADAL" clId="{CAB6C7ED-6029-492F-B671-B1DB7AC4298F}" dt="2026-03-16T10:45:20.396" v="840" actId="20577"/>
      <pc:docMkLst>
        <pc:docMk/>
      </pc:docMkLst>
      <pc:sldChg chg="modSp mod">
        <pc:chgData name="Aarun Naik" userId="a54ca842-c6cc-41c0-aab9-6b3a6af0bbfa" providerId="ADAL" clId="{CAB6C7ED-6029-492F-B671-B1DB7AC4298F}" dt="2026-03-15T19:50:42.321" v="126" actId="255"/>
        <pc:sldMkLst>
          <pc:docMk/>
          <pc:sldMk cId="1750032303" sldId="256"/>
        </pc:sldMkLst>
        <pc:spChg chg="mod">
          <ac:chgData name="Aarun Naik" userId="a54ca842-c6cc-41c0-aab9-6b3a6af0bbfa" providerId="ADAL" clId="{CAB6C7ED-6029-492F-B671-B1DB7AC4298F}" dt="2026-03-15T19:50:24.638" v="123" actId="20577"/>
          <ac:spMkLst>
            <pc:docMk/>
            <pc:sldMk cId="1750032303" sldId="256"/>
            <ac:spMk id="6" creationId="{D3154602-D6F7-65AB-826E-9609B7348DCE}"/>
          </ac:spMkLst>
        </pc:spChg>
        <pc:spChg chg="mod">
          <ac:chgData name="Aarun Naik" userId="a54ca842-c6cc-41c0-aab9-6b3a6af0bbfa" providerId="ADAL" clId="{CAB6C7ED-6029-492F-B671-B1DB7AC4298F}" dt="2026-03-15T19:50:42.321" v="126" actId="255"/>
          <ac:spMkLst>
            <pc:docMk/>
            <pc:sldMk cId="1750032303" sldId="256"/>
            <ac:spMk id="7" creationId="{40C3B4BA-CAE4-CD5B-4048-78EC8593B329}"/>
          </ac:spMkLst>
        </pc:spChg>
      </pc:sldChg>
      <pc:sldChg chg="modSp mod addAnim delAnim modAnim">
        <pc:chgData name="Aarun Naik" userId="a54ca842-c6cc-41c0-aab9-6b3a6af0bbfa" providerId="ADAL" clId="{CAB6C7ED-6029-492F-B671-B1DB7AC4298F}" dt="2026-03-15T21:37:34.331" v="742" actId="27636"/>
        <pc:sldMkLst>
          <pc:docMk/>
          <pc:sldMk cId="468897107" sldId="257"/>
        </pc:sldMkLst>
        <pc:spChg chg="mod">
          <ac:chgData name="Aarun Naik" userId="a54ca842-c6cc-41c0-aab9-6b3a6af0bbfa" providerId="ADAL" clId="{CAB6C7ED-6029-492F-B671-B1DB7AC4298F}" dt="2026-03-15T21:23:47.318" v="642" actId="122"/>
          <ac:spMkLst>
            <pc:docMk/>
            <pc:sldMk cId="468897107" sldId="257"/>
            <ac:spMk id="2" creationId="{6862AC41-CB2E-C139-1902-97CE8114B81D}"/>
          </ac:spMkLst>
        </pc:spChg>
        <pc:spChg chg="mod">
          <ac:chgData name="Aarun Naik" userId="a54ca842-c6cc-41c0-aab9-6b3a6af0bbfa" providerId="ADAL" clId="{CAB6C7ED-6029-492F-B671-B1DB7AC4298F}" dt="2026-03-15T21:37:34.331" v="742" actId="27636"/>
          <ac:spMkLst>
            <pc:docMk/>
            <pc:sldMk cId="468897107" sldId="257"/>
            <ac:spMk id="3" creationId="{B8BEAFC2-98BE-2A15-A902-B91E844FD29E}"/>
          </ac:spMkLst>
        </pc:spChg>
      </pc:sldChg>
      <pc:sldChg chg="modSp mod">
        <pc:chgData name="Aarun Naik" userId="a54ca842-c6cc-41c0-aab9-6b3a6af0bbfa" providerId="ADAL" clId="{CAB6C7ED-6029-492F-B671-B1DB7AC4298F}" dt="2026-03-16T10:43:22.809" v="801" actId="1037"/>
        <pc:sldMkLst>
          <pc:docMk/>
          <pc:sldMk cId="3697079964" sldId="258"/>
        </pc:sldMkLst>
        <pc:spChg chg="mod">
          <ac:chgData name="Aarun Naik" userId="a54ca842-c6cc-41c0-aab9-6b3a6af0bbfa" providerId="ADAL" clId="{CAB6C7ED-6029-492F-B671-B1DB7AC4298F}" dt="2026-03-15T21:25:45.538" v="670" actId="1076"/>
          <ac:spMkLst>
            <pc:docMk/>
            <pc:sldMk cId="3697079964" sldId="258"/>
            <ac:spMk id="4" creationId="{61FEDCEB-1805-73CB-51D7-64BFA723B5AA}"/>
          </ac:spMkLst>
        </pc:spChg>
        <pc:spChg chg="mod">
          <ac:chgData name="Aarun Naik" userId="a54ca842-c6cc-41c0-aab9-6b3a6af0bbfa" providerId="ADAL" clId="{CAB6C7ED-6029-492F-B671-B1DB7AC4298F}" dt="2026-03-16T10:43:22.809" v="801" actId="1037"/>
          <ac:spMkLst>
            <pc:docMk/>
            <pc:sldMk cId="3697079964" sldId="258"/>
            <ac:spMk id="8" creationId="{2D756230-7D34-7B52-1048-98855D4C3D36}"/>
          </ac:spMkLst>
        </pc:spChg>
      </pc:sldChg>
      <pc:sldChg chg="modSp mod">
        <pc:chgData name="Aarun Naik" userId="a54ca842-c6cc-41c0-aab9-6b3a6af0bbfa" providerId="ADAL" clId="{CAB6C7ED-6029-492F-B671-B1DB7AC4298F}" dt="2026-03-15T21:27:23.215" v="692" actId="255"/>
        <pc:sldMkLst>
          <pc:docMk/>
          <pc:sldMk cId="2163145249" sldId="259"/>
        </pc:sldMkLst>
        <pc:spChg chg="mod">
          <ac:chgData name="Aarun Naik" userId="a54ca842-c6cc-41c0-aab9-6b3a6af0bbfa" providerId="ADAL" clId="{CAB6C7ED-6029-492F-B671-B1DB7AC4298F}" dt="2026-03-15T21:27:07.957" v="686" actId="1076"/>
          <ac:spMkLst>
            <pc:docMk/>
            <pc:sldMk cId="2163145249" sldId="259"/>
            <ac:spMk id="10" creationId="{67EC8250-F781-A866-841E-1BA843472E16}"/>
          </ac:spMkLst>
        </pc:spChg>
        <pc:spChg chg="mod">
          <ac:chgData name="Aarun Naik" userId="a54ca842-c6cc-41c0-aab9-6b3a6af0bbfa" providerId="ADAL" clId="{CAB6C7ED-6029-492F-B671-B1DB7AC4298F}" dt="2026-03-15T21:27:23.215" v="692" actId="255"/>
          <ac:spMkLst>
            <pc:docMk/>
            <pc:sldMk cId="2163145249" sldId="259"/>
            <ac:spMk id="11" creationId="{702F53C4-34D2-693D-8ED7-FD7B8939B9AD}"/>
          </ac:spMkLst>
        </pc:spChg>
      </pc:sldChg>
      <pc:sldChg chg="modSp mod addAnim delAnim modAnim">
        <pc:chgData name="Aarun Naik" userId="a54ca842-c6cc-41c0-aab9-6b3a6af0bbfa" providerId="ADAL" clId="{CAB6C7ED-6029-492F-B671-B1DB7AC4298F}" dt="2026-03-16T10:42:52.960" v="798" actId="113"/>
        <pc:sldMkLst>
          <pc:docMk/>
          <pc:sldMk cId="1794778408" sldId="260"/>
        </pc:sldMkLst>
        <pc:spChg chg="mod">
          <ac:chgData name="Aarun Naik" userId="a54ca842-c6cc-41c0-aab9-6b3a6af0bbfa" providerId="ADAL" clId="{CAB6C7ED-6029-492F-B671-B1DB7AC4298F}" dt="2026-03-15T21:38:46.702" v="788" actId="1076"/>
          <ac:spMkLst>
            <pc:docMk/>
            <pc:sldMk cId="1794778408" sldId="260"/>
            <ac:spMk id="7" creationId="{ED8942A4-A384-0161-AE78-6D022CBF6A8D}"/>
          </ac:spMkLst>
        </pc:spChg>
        <pc:spChg chg="mod">
          <ac:chgData name="Aarun Naik" userId="a54ca842-c6cc-41c0-aab9-6b3a6af0bbfa" providerId="ADAL" clId="{CAB6C7ED-6029-492F-B671-B1DB7AC4298F}" dt="2026-03-16T10:42:52.960" v="798" actId="113"/>
          <ac:spMkLst>
            <pc:docMk/>
            <pc:sldMk cId="1794778408" sldId="260"/>
            <ac:spMk id="8" creationId="{DC994E1B-7C80-7D8B-07DD-75FF07A52C84}"/>
          </ac:spMkLst>
        </pc:spChg>
      </pc:sldChg>
      <pc:sldChg chg="del">
        <pc:chgData name="Aarun Naik" userId="a54ca842-c6cc-41c0-aab9-6b3a6af0bbfa" providerId="ADAL" clId="{CAB6C7ED-6029-492F-B671-B1DB7AC4298F}" dt="2026-03-15T19:51:16.818" v="131" actId="47"/>
        <pc:sldMkLst>
          <pc:docMk/>
          <pc:sldMk cId="3502880507" sldId="261"/>
        </pc:sldMkLst>
      </pc:sldChg>
      <pc:sldChg chg="del ord">
        <pc:chgData name="Aarun Naik" userId="a54ca842-c6cc-41c0-aab9-6b3a6af0bbfa" providerId="ADAL" clId="{CAB6C7ED-6029-492F-B671-B1DB7AC4298F}" dt="2026-03-15T20:47:58.559" v="146" actId="47"/>
        <pc:sldMkLst>
          <pc:docMk/>
          <pc:sldMk cId="2512212399" sldId="262"/>
        </pc:sldMkLst>
      </pc:sldChg>
      <pc:sldChg chg="add del ord">
        <pc:chgData name="Aarun Naik" userId="a54ca842-c6cc-41c0-aab9-6b3a6af0bbfa" providerId="ADAL" clId="{CAB6C7ED-6029-492F-B671-B1DB7AC4298F}" dt="2026-03-15T21:13:00.343" v="459" actId="20578"/>
        <pc:sldMkLst>
          <pc:docMk/>
          <pc:sldMk cId="3128771575" sldId="263"/>
        </pc:sldMkLst>
      </pc:sldChg>
      <pc:sldChg chg="add del">
        <pc:chgData name="Aarun Naik" userId="a54ca842-c6cc-41c0-aab9-6b3a6af0bbfa" providerId="ADAL" clId="{CAB6C7ED-6029-492F-B671-B1DB7AC4298F}" dt="2026-03-15T20:47:38.396" v="143" actId="47"/>
        <pc:sldMkLst>
          <pc:docMk/>
          <pc:sldMk cId="547562260" sldId="265"/>
        </pc:sldMkLst>
      </pc:sldChg>
      <pc:sldChg chg="add del">
        <pc:chgData name="Aarun Naik" userId="a54ca842-c6cc-41c0-aab9-6b3a6af0bbfa" providerId="ADAL" clId="{CAB6C7ED-6029-492F-B671-B1DB7AC4298F}" dt="2026-03-15T20:47:37.007" v="141" actId="47"/>
        <pc:sldMkLst>
          <pc:docMk/>
          <pc:sldMk cId="2841448945" sldId="266"/>
        </pc:sldMkLst>
      </pc:sldChg>
      <pc:sldChg chg="add del">
        <pc:chgData name="Aarun Naik" userId="a54ca842-c6cc-41c0-aab9-6b3a6af0bbfa" providerId="ADAL" clId="{CAB6C7ED-6029-492F-B671-B1DB7AC4298F}" dt="2026-03-15T20:47:44.258" v="145" actId="47"/>
        <pc:sldMkLst>
          <pc:docMk/>
          <pc:sldMk cId="2412966742" sldId="268"/>
        </pc:sldMkLst>
      </pc:sldChg>
      <pc:sldChg chg="addSp delSp modSp del mod">
        <pc:chgData name="Aarun Naik" userId="a54ca842-c6cc-41c0-aab9-6b3a6af0bbfa" providerId="ADAL" clId="{CAB6C7ED-6029-492F-B671-B1DB7AC4298F}" dt="2026-03-15T21:19:03.334" v="626" actId="2696"/>
        <pc:sldMkLst>
          <pc:docMk/>
          <pc:sldMk cId="1904398587" sldId="269"/>
        </pc:sldMkLst>
        <pc:spChg chg="add mod">
          <ac:chgData name="Aarun Naik" userId="a54ca842-c6cc-41c0-aab9-6b3a6af0bbfa" providerId="ADAL" clId="{CAB6C7ED-6029-492F-B671-B1DB7AC4298F}" dt="2026-03-15T21:18:55.103" v="625" actId="478"/>
          <ac:spMkLst>
            <pc:docMk/>
            <pc:sldMk cId="1904398587" sldId="269"/>
            <ac:spMk id="3" creationId="{766BEF25-0D8C-A6D3-9199-3E787F0541CD}"/>
          </ac:spMkLst>
        </pc:spChg>
        <pc:spChg chg="del">
          <ac:chgData name="Aarun Naik" userId="a54ca842-c6cc-41c0-aab9-6b3a6af0bbfa" providerId="ADAL" clId="{CAB6C7ED-6029-492F-B671-B1DB7AC4298F}" dt="2026-03-15T21:18:55.103" v="625" actId="478"/>
          <ac:spMkLst>
            <pc:docMk/>
            <pc:sldMk cId="1904398587" sldId="269"/>
            <ac:spMk id="5" creationId="{BBAE9B1F-D25F-BD5B-742B-2D20C84DA755}"/>
          </ac:spMkLst>
        </pc:spChg>
      </pc:sldChg>
      <pc:sldChg chg="modSp mod addAnim delAnim modAnim">
        <pc:chgData name="Aarun Naik" userId="a54ca842-c6cc-41c0-aab9-6b3a6af0bbfa" providerId="ADAL" clId="{CAB6C7ED-6029-492F-B671-B1DB7AC4298F}" dt="2026-03-15T21:37:13.443" v="728" actId="20577"/>
        <pc:sldMkLst>
          <pc:docMk/>
          <pc:sldMk cId="1440001340" sldId="270"/>
        </pc:sldMkLst>
        <pc:spChg chg="mod">
          <ac:chgData name="Aarun Naik" userId="a54ca842-c6cc-41c0-aab9-6b3a6af0bbfa" providerId="ADAL" clId="{CAB6C7ED-6029-492F-B671-B1DB7AC4298F}" dt="2026-03-15T21:23:37.660" v="640" actId="1076"/>
          <ac:spMkLst>
            <pc:docMk/>
            <pc:sldMk cId="1440001340" sldId="270"/>
            <ac:spMk id="9" creationId="{C72CF838-DA2B-0875-0984-ADA88769836A}"/>
          </ac:spMkLst>
        </pc:spChg>
        <pc:spChg chg="mod">
          <ac:chgData name="Aarun Naik" userId="a54ca842-c6cc-41c0-aab9-6b3a6af0bbfa" providerId="ADAL" clId="{CAB6C7ED-6029-492F-B671-B1DB7AC4298F}" dt="2026-03-15T21:37:13.443" v="728" actId="20577"/>
          <ac:spMkLst>
            <pc:docMk/>
            <pc:sldMk cId="1440001340" sldId="270"/>
            <ac:spMk id="10" creationId="{012D0BDC-074A-A9AC-16A0-FB7780E44FD9}"/>
          </ac:spMkLst>
        </pc:spChg>
      </pc:sldChg>
      <pc:sldChg chg="del">
        <pc:chgData name="Aarun Naik" userId="a54ca842-c6cc-41c0-aab9-6b3a6af0bbfa" providerId="ADAL" clId="{CAB6C7ED-6029-492F-B671-B1DB7AC4298F}" dt="2026-03-15T20:47:58.559" v="146" actId="47"/>
        <pc:sldMkLst>
          <pc:docMk/>
          <pc:sldMk cId="4075310848" sldId="271"/>
        </pc:sldMkLst>
      </pc:sldChg>
      <pc:sldChg chg="del">
        <pc:chgData name="Aarun Naik" userId="a54ca842-c6cc-41c0-aab9-6b3a6af0bbfa" providerId="ADAL" clId="{CAB6C7ED-6029-492F-B671-B1DB7AC4298F}" dt="2026-03-15T20:47:58.559" v="146" actId="47"/>
        <pc:sldMkLst>
          <pc:docMk/>
          <pc:sldMk cId="2436976167" sldId="272"/>
        </pc:sldMkLst>
      </pc:sldChg>
      <pc:sldChg chg="del">
        <pc:chgData name="Aarun Naik" userId="a54ca842-c6cc-41c0-aab9-6b3a6af0bbfa" providerId="ADAL" clId="{CAB6C7ED-6029-492F-B671-B1DB7AC4298F}" dt="2026-03-15T20:47:58.559" v="146" actId="47"/>
        <pc:sldMkLst>
          <pc:docMk/>
          <pc:sldMk cId="2285747304" sldId="273"/>
        </pc:sldMkLst>
      </pc:sldChg>
      <pc:sldChg chg="del">
        <pc:chgData name="Aarun Naik" userId="a54ca842-c6cc-41c0-aab9-6b3a6af0bbfa" providerId="ADAL" clId="{CAB6C7ED-6029-492F-B671-B1DB7AC4298F}" dt="2026-03-15T20:47:58.559" v="146" actId="47"/>
        <pc:sldMkLst>
          <pc:docMk/>
          <pc:sldMk cId="1918222359" sldId="274"/>
        </pc:sldMkLst>
      </pc:sldChg>
      <pc:sldChg chg="del">
        <pc:chgData name="Aarun Naik" userId="a54ca842-c6cc-41c0-aab9-6b3a6af0bbfa" providerId="ADAL" clId="{CAB6C7ED-6029-492F-B671-B1DB7AC4298F}" dt="2026-03-15T19:51:26.598" v="133" actId="47"/>
        <pc:sldMkLst>
          <pc:docMk/>
          <pc:sldMk cId="2840936795" sldId="276"/>
        </pc:sldMkLst>
      </pc:sldChg>
      <pc:sldChg chg="del">
        <pc:chgData name="Aarun Naik" userId="a54ca842-c6cc-41c0-aab9-6b3a6af0bbfa" providerId="ADAL" clId="{CAB6C7ED-6029-492F-B671-B1DB7AC4298F}" dt="2026-03-15T19:51:24.775" v="132" actId="47"/>
        <pc:sldMkLst>
          <pc:docMk/>
          <pc:sldMk cId="1381154855" sldId="277"/>
        </pc:sldMkLst>
      </pc:sldChg>
      <pc:sldChg chg="del">
        <pc:chgData name="Aarun Naik" userId="a54ca842-c6cc-41c0-aab9-6b3a6af0bbfa" providerId="ADAL" clId="{CAB6C7ED-6029-492F-B671-B1DB7AC4298F}" dt="2026-03-15T20:47:58.559" v="146" actId="47"/>
        <pc:sldMkLst>
          <pc:docMk/>
          <pc:sldMk cId="3826109010" sldId="278"/>
        </pc:sldMkLst>
      </pc:sldChg>
      <pc:sldChg chg="del">
        <pc:chgData name="Aarun Naik" userId="a54ca842-c6cc-41c0-aab9-6b3a6af0bbfa" providerId="ADAL" clId="{CAB6C7ED-6029-492F-B671-B1DB7AC4298F}" dt="2026-03-15T20:47:58.559" v="146" actId="47"/>
        <pc:sldMkLst>
          <pc:docMk/>
          <pc:sldMk cId="1834643462" sldId="280"/>
        </pc:sldMkLst>
      </pc:sldChg>
      <pc:sldChg chg="del">
        <pc:chgData name="Aarun Naik" userId="a54ca842-c6cc-41c0-aab9-6b3a6af0bbfa" providerId="ADAL" clId="{CAB6C7ED-6029-492F-B671-B1DB7AC4298F}" dt="2026-03-15T20:49:37.221" v="149" actId="47"/>
        <pc:sldMkLst>
          <pc:docMk/>
          <pc:sldMk cId="1083090468" sldId="613"/>
        </pc:sldMkLst>
      </pc:sldChg>
      <pc:sldChg chg="modSp addAnim delAnim modAnim">
        <pc:chgData name="Aarun Naik" userId="a54ca842-c6cc-41c0-aab9-6b3a6af0bbfa" providerId="ADAL" clId="{CAB6C7ED-6029-492F-B671-B1DB7AC4298F}" dt="2026-03-15T21:02:16.437" v="229"/>
        <pc:sldMkLst>
          <pc:docMk/>
          <pc:sldMk cId="4216058422" sldId="661"/>
        </pc:sldMkLst>
        <pc:spChg chg="mod">
          <ac:chgData name="Aarun Naik" userId="a54ca842-c6cc-41c0-aab9-6b3a6af0bbfa" providerId="ADAL" clId="{CAB6C7ED-6029-492F-B671-B1DB7AC4298F}" dt="2026-03-15T21:01:07.492" v="225" actId="122"/>
          <ac:spMkLst>
            <pc:docMk/>
            <pc:sldMk cId="4216058422" sldId="661"/>
            <ac:spMk id="2" creationId="{0B194FF7-8861-85D8-71A2-2E296658238F}"/>
          </ac:spMkLst>
        </pc:spChg>
      </pc:sldChg>
      <pc:sldChg chg="modSp addAnim delAnim modAnim">
        <pc:chgData name="Aarun Naik" userId="a54ca842-c6cc-41c0-aab9-6b3a6af0bbfa" providerId="ADAL" clId="{CAB6C7ED-6029-492F-B671-B1DB7AC4298F}" dt="2026-03-15T21:36:15.627" v="695" actId="255"/>
        <pc:sldMkLst>
          <pc:docMk/>
          <pc:sldMk cId="2629525182" sldId="676"/>
        </pc:sldMkLst>
        <pc:spChg chg="mod">
          <ac:chgData name="Aarun Naik" userId="a54ca842-c6cc-41c0-aab9-6b3a6af0bbfa" providerId="ADAL" clId="{CAB6C7ED-6029-492F-B671-B1DB7AC4298F}" dt="2026-03-15T21:36:15.627" v="695" actId="255"/>
          <ac:spMkLst>
            <pc:docMk/>
            <pc:sldMk cId="2629525182" sldId="676"/>
            <ac:spMk id="3" creationId="{79E852E5-1E63-BF12-423A-596E50F6587B}"/>
          </ac:spMkLst>
        </pc:spChg>
      </pc:sldChg>
      <pc:sldChg chg="del">
        <pc:chgData name="Aarun Naik" userId="a54ca842-c6cc-41c0-aab9-6b3a6af0bbfa" providerId="ADAL" clId="{CAB6C7ED-6029-492F-B671-B1DB7AC4298F}" dt="2026-03-15T20:47:58.559" v="146" actId="47"/>
        <pc:sldMkLst>
          <pc:docMk/>
          <pc:sldMk cId="2933994934" sldId="763"/>
        </pc:sldMkLst>
      </pc:sldChg>
      <pc:sldChg chg="modSp mod addAnim delAnim modAnim">
        <pc:chgData name="Aarun Naik" userId="a54ca842-c6cc-41c0-aab9-6b3a6af0bbfa" providerId="ADAL" clId="{CAB6C7ED-6029-492F-B671-B1DB7AC4298F}" dt="2026-03-15T21:36:44.323" v="701" actId="14100"/>
        <pc:sldMkLst>
          <pc:docMk/>
          <pc:sldMk cId="3092369932" sldId="2147378516"/>
        </pc:sldMkLst>
        <pc:spChg chg="mod">
          <ac:chgData name="Aarun Naik" userId="a54ca842-c6cc-41c0-aab9-6b3a6af0bbfa" providerId="ADAL" clId="{CAB6C7ED-6029-492F-B671-B1DB7AC4298F}" dt="2026-03-15T21:01:13.747" v="226" actId="113"/>
          <ac:spMkLst>
            <pc:docMk/>
            <pc:sldMk cId="3092369932" sldId="2147378516"/>
            <ac:spMk id="2" creationId="{B352FBDB-1FBA-8307-301B-22F8F1F615B1}"/>
          </ac:spMkLst>
        </pc:spChg>
        <pc:spChg chg="mod">
          <ac:chgData name="Aarun Naik" userId="a54ca842-c6cc-41c0-aab9-6b3a6af0bbfa" providerId="ADAL" clId="{CAB6C7ED-6029-492F-B671-B1DB7AC4298F}" dt="2026-03-15T21:36:44.323" v="701" actId="14100"/>
          <ac:spMkLst>
            <pc:docMk/>
            <pc:sldMk cId="3092369932" sldId="2147378516"/>
            <ac:spMk id="5" creationId="{CA1189DE-8470-3D72-EA2D-0D54FA2EB75D}"/>
          </ac:spMkLst>
        </pc:spChg>
      </pc:sldChg>
      <pc:sldChg chg="modSp modAnim">
        <pc:chgData name="Aarun Naik" userId="a54ca842-c6cc-41c0-aab9-6b3a6af0bbfa" providerId="ADAL" clId="{CAB6C7ED-6029-492F-B671-B1DB7AC4298F}" dt="2026-03-15T21:36:35.220" v="699" actId="255"/>
        <pc:sldMkLst>
          <pc:docMk/>
          <pc:sldMk cId="2359202818" sldId="2147378517"/>
        </pc:sldMkLst>
        <pc:spChg chg="mod">
          <ac:chgData name="Aarun Naik" userId="a54ca842-c6cc-41c0-aab9-6b3a6af0bbfa" providerId="ADAL" clId="{CAB6C7ED-6029-492F-B671-B1DB7AC4298F}" dt="2026-03-15T21:36:35.220" v="699" actId="255"/>
          <ac:spMkLst>
            <pc:docMk/>
            <pc:sldMk cId="2359202818" sldId="2147378517"/>
            <ac:spMk id="5" creationId="{C96B79EE-CB24-3A76-784D-224E851327BE}"/>
          </ac:spMkLst>
        </pc:spChg>
      </pc:sldChg>
      <pc:sldChg chg="delSp modSp add mod ord">
        <pc:chgData name="Aarun Naik" userId="a54ca842-c6cc-41c0-aab9-6b3a6af0bbfa" providerId="ADAL" clId="{CAB6C7ED-6029-492F-B671-B1DB7AC4298F}" dt="2026-03-15T21:06:30.631" v="313" actId="1076"/>
        <pc:sldMkLst>
          <pc:docMk/>
          <pc:sldMk cId="1293391177" sldId="2147378518"/>
        </pc:sldMkLst>
        <pc:spChg chg="mod">
          <ac:chgData name="Aarun Naik" userId="a54ca842-c6cc-41c0-aab9-6b3a6af0bbfa" providerId="ADAL" clId="{CAB6C7ED-6029-492F-B671-B1DB7AC4298F}" dt="2026-03-15T21:06:30.631" v="313" actId="1076"/>
          <ac:spMkLst>
            <pc:docMk/>
            <pc:sldMk cId="1293391177" sldId="2147378518"/>
            <ac:spMk id="6" creationId="{58CF2713-D95D-4EF6-526E-2529D87075AD}"/>
          </ac:spMkLst>
        </pc:spChg>
        <pc:spChg chg="del mod">
          <ac:chgData name="Aarun Naik" userId="a54ca842-c6cc-41c0-aab9-6b3a6af0bbfa" providerId="ADAL" clId="{CAB6C7ED-6029-492F-B671-B1DB7AC4298F}" dt="2026-03-15T21:05:30.612" v="241" actId="478"/>
          <ac:spMkLst>
            <pc:docMk/>
            <pc:sldMk cId="1293391177" sldId="2147378518"/>
            <ac:spMk id="7" creationId="{DF3AD694-D398-194E-350F-FB6CF2D1BABA}"/>
          </ac:spMkLst>
        </pc:spChg>
      </pc:sldChg>
      <pc:sldChg chg="del">
        <pc:chgData name="Aarun Naik" userId="a54ca842-c6cc-41c0-aab9-6b3a6af0bbfa" providerId="ADAL" clId="{CAB6C7ED-6029-492F-B671-B1DB7AC4298F}" dt="2026-03-15T19:51:15.208" v="130" actId="47"/>
        <pc:sldMkLst>
          <pc:docMk/>
          <pc:sldMk cId="1911552116" sldId="2147378518"/>
        </pc:sldMkLst>
      </pc:sldChg>
      <pc:sldChg chg="addSp delSp modSp add mod">
        <pc:chgData name="Aarun Naik" userId="a54ca842-c6cc-41c0-aab9-6b3a6af0bbfa" providerId="ADAL" clId="{CAB6C7ED-6029-492F-B671-B1DB7AC4298F}" dt="2026-03-16T10:45:20.396" v="840" actId="20577"/>
        <pc:sldMkLst>
          <pc:docMk/>
          <pc:sldMk cId="511478282" sldId="2147378519"/>
        </pc:sldMkLst>
        <pc:spChg chg="mod">
          <ac:chgData name="Aarun Naik" userId="a54ca842-c6cc-41c0-aab9-6b3a6af0bbfa" providerId="ADAL" clId="{CAB6C7ED-6029-492F-B671-B1DB7AC4298F}" dt="2026-03-15T21:18:20.399" v="619" actId="1076"/>
          <ac:spMkLst>
            <pc:docMk/>
            <pc:sldMk cId="511478282" sldId="2147378519"/>
            <ac:spMk id="2" creationId="{AA371890-590B-550F-67AE-A93C72DE86E0}"/>
          </ac:spMkLst>
        </pc:spChg>
        <pc:spChg chg="del">
          <ac:chgData name="Aarun Naik" userId="a54ca842-c6cc-41c0-aab9-6b3a6af0bbfa" providerId="ADAL" clId="{CAB6C7ED-6029-492F-B671-B1DB7AC4298F}" dt="2026-03-15T21:07:11.618" v="315" actId="478"/>
          <ac:spMkLst>
            <pc:docMk/>
            <pc:sldMk cId="511478282" sldId="2147378519"/>
            <ac:spMk id="4" creationId="{7188499B-44DB-240E-A442-34DE173B1239}"/>
          </ac:spMkLst>
        </pc:spChg>
        <pc:spChg chg="add del mod">
          <ac:chgData name="Aarun Naik" userId="a54ca842-c6cc-41c0-aab9-6b3a6af0bbfa" providerId="ADAL" clId="{CAB6C7ED-6029-492F-B671-B1DB7AC4298F}" dt="2026-03-15T21:07:14.409" v="316" actId="478"/>
          <ac:spMkLst>
            <pc:docMk/>
            <pc:sldMk cId="511478282" sldId="2147378519"/>
            <ac:spMk id="5" creationId="{043BB7E0-B45B-815C-3DDC-C886E9C7D8A4}"/>
          </ac:spMkLst>
        </pc:spChg>
        <pc:spChg chg="del">
          <ac:chgData name="Aarun Naik" userId="a54ca842-c6cc-41c0-aab9-6b3a6af0bbfa" providerId="ADAL" clId="{CAB6C7ED-6029-492F-B671-B1DB7AC4298F}" dt="2026-03-15T21:07:17.308" v="317" actId="478"/>
          <ac:spMkLst>
            <pc:docMk/>
            <pc:sldMk cId="511478282" sldId="2147378519"/>
            <ac:spMk id="6" creationId="{6AB458AA-089C-B305-F83F-15CC61DF2A66}"/>
          </ac:spMkLst>
        </pc:spChg>
        <pc:spChg chg="add del mod">
          <ac:chgData name="Aarun Naik" userId="a54ca842-c6cc-41c0-aab9-6b3a6af0bbfa" providerId="ADAL" clId="{CAB6C7ED-6029-492F-B671-B1DB7AC4298F}" dt="2026-03-15T21:07:19.833" v="318" actId="478"/>
          <ac:spMkLst>
            <pc:docMk/>
            <pc:sldMk cId="511478282" sldId="2147378519"/>
            <ac:spMk id="8" creationId="{D5C1D6AB-0C07-F923-35ED-86A46542310A}"/>
          </ac:spMkLst>
        </pc:spChg>
        <pc:spChg chg="add mod">
          <ac:chgData name="Aarun Naik" userId="a54ca842-c6cc-41c0-aab9-6b3a6af0bbfa" providerId="ADAL" clId="{CAB6C7ED-6029-492F-B671-B1DB7AC4298F}" dt="2026-03-16T10:45:20.396" v="840" actId="20577"/>
          <ac:spMkLst>
            <pc:docMk/>
            <pc:sldMk cId="511478282" sldId="2147378519"/>
            <ac:spMk id="9" creationId="{8439F022-A3A6-2889-1BD4-DCDC5C3A58A8}"/>
          </ac:spMkLst>
        </pc:spChg>
      </pc:sldChg>
      <pc:sldChg chg="del">
        <pc:chgData name="Aarun Naik" userId="a54ca842-c6cc-41c0-aab9-6b3a6af0bbfa" providerId="ADAL" clId="{CAB6C7ED-6029-492F-B671-B1DB7AC4298F}" dt="2026-03-15T19:51:08.517" v="127" actId="47"/>
        <pc:sldMkLst>
          <pc:docMk/>
          <pc:sldMk cId="969701947" sldId="2147378519"/>
        </pc:sldMkLst>
      </pc:sldChg>
      <pc:sldChg chg="del">
        <pc:chgData name="Aarun Naik" userId="a54ca842-c6cc-41c0-aab9-6b3a6af0bbfa" providerId="ADAL" clId="{CAB6C7ED-6029-492F-B671-B1DB7AC4298F}" dt="2026-03-15T19:51:13.233" v="129" actId="47"/>
        <pc:sldMkLst>
          <pc:docMk/>
          <pc:sldMk cId="4033435150" sldId="2147378520"/>
        </pc:sldMkLst>
      </pc:sldChg>
      <pc:sldChg chg="del">
        <pc:chgData name="Aarun Naik" userId="a54ca842-c6cc-41c0-aab9-6b3a6af0bbfa" providerId="ADAL" clId="{CAB6C7ED-6029-492F-B671-B1DB7AC4298F}" dt="2026-03-15T19:51:11.064" v="128" actId="47"/>
        <pc:sldMkLst>
          <pc:docMk/>
          <pc:sldMk cId="597226196" sldId="21473785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40DF6D-8B51-4D00-8E4A-61BD0BB19FBB}" type="datetimeFigureOut">
              <a:rPr lang="en-GB" smtClean="0"/>
              <a:t>16/03/2026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9A84F5-469A-4AD6-8991-6E0B6FBA1B94}" type="slidenum">
              <a:rPr lang="en-GB" smtClean="0"/>
              <a:t>‹#›</a:t>
            </a:fld>
            <a:endParaRPr lang="en-GB"/>
          </a:p>
        </p:txBody>
      </p:sp>
    </p:spTree>
    <p:extLst>
      <p:ext uri="{BB962C8B-B14F-4D97-AF65-F5344CB8AC3E}">
        <p14:creationId xmlns:p14="http://schemas.microsoft.com/office/powerpoint/2010/main" val="3759124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89C0E-3C6A-453C-8925-9B2AF7C68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5BDA41-E2DC-2F09-4EB2-21DE9903AB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B2C20A3-DEC3-2333-6A19-BAC5CD81B280}"/>
              </a:ext>
            </a:extLst>
          </p:cNvPr>
          <p:cNvSpPr>
            <a:spLocks noGrp="1"/>
          </p:cNvSpPr>
          <p:nvPr>
            <p:ph type="body" idx="1"/>
          </p:nvPr>
        </p:nvSpPr>
        <p:spPr/>
        <p:txBody>
          <a:bodyPr/>
          <a:lstStyle/>
          <a:p>
            <a:r>
              <a:rPr lang="en-GB" dirty="0"/>
              <a:t>updated</a:t>
            </a:r>
          </a:p>
        </p:txBody>
      </p:sp>
      <p:sp>
        <p:nvSpPr>
          <p:cNvPr id="4" name="Slide Number Placeholder 3">
            <a:extLst>
              <a:ext uri="{FF2B5EF4-FFF2-40B4-BE49-F238E27FC236}">
                <a16:creationId xmlns:a16="http://schemas.microsoft.com/office/drawing/2014/main" id="{E32CF5BA-E172-F04B-A644-18B7FA0F816A}"/>
              </a:ext>
            </a:extLst>
          </p:cNvPr>
          <p:cNvSpPr>
            <a:spLocks noGrp="1"/>
          </p:cNvSpPr>
          <p:nvPr>
            <p:ph type="sldNum" sz="quarter" idx="5"/>
          </p:nvPr>
        </p:nvSpPr>
        <p:spPr/>
        <p:txBody>
          <a:bodyPr/>
          <a:lstStyle/>
          <a:p>
            <a:fld id="{68AFE9E3-0FAD-4564-8A76-C32088ED8CB2}" type="slidenum">
              <a:rPr lang="en-GB" smtClean="0"/>
              <a:t>2</a:t>
            </a:fld>
            <a:endParaRPr lang="en-GB" dirty="0"/>
          </a:p>
        </p:txBody>
      </p:sp>
    </p:spTree>
    <p:extLst>
      <p:ext uri="{BB962C8B-B14F-4D97-AF65-F5344CB8AC3E}">
        <p14:creationId xmlns:p14="http://schemas.microsoft.com/office/powerpoint/2010/main" val="17591545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NFU lobbying secured:</a:t>
            </a:r>
          </a:p>
          <a:p>
            <a:pPr marL="171450" indent="-171450">
              <a:buFont typeface="Arial" panose="020B0604020202020204" pitchFamily="34" charset="0"/>
              <a:buChar char="•"/>
            </a:pPr>
            <a:r>
              <a:rPr lang="en-GB"/>
              <a:t>some native breeds at risk actions</a:t>
            </a:r>
          </a:p>
          <a:p>
            <a:pPr marL="171450" indent="-171450">
              <a:buFont typeface="Arial" panose="020B0604020202020204" pitchFamily="34" charset="0"/>
              <a:buChar char="•"/>
            </a:pPr>
            <a:r>
              <a:rPr lang="en-GB"/>
              <a:t>Supplementary winter bird food</a:t>
            </a:r>
          </a:p>
          <a:p>
            <a:pPr marL="171450" indent="-171450">
              <a:buFont typeface="Arial" panose="020B0604020202020204" pitchFamily="34" charset="0"/>
              <a:buChar char="•"/>
            </a:pPr>
            <a:r>
              <a:rPr lang="en-GB"/>
              <a:t>Enhanced overwintered stubble</a:t>
            </a:r>
          </a:p>
          <a:p>
            <a:pPr marL="171450" indent="-171450">
              <a:buFont typeface="Arial" panose="020B0604020202020204" pitchFamily="34" charset="0"/>
              <a:buChar char="•"/>
            </a:pPr>
            <a:r>
              <a:rPr lang="en-GB"/>
              <a:t>and BFS6 6-12m habitat strip next to watercourses.  </a:t>
            </a:r>
          </a:p>
          <a:p>
            <a:endParaRPr lang="en-GB"/>
          </a:p>
          <a:p>
            <a:r>
              <a:rPr lang="en-GB"/>
              <a:t>Arable – low uptake actions. Remaining actions deliver similar aims e.g. pollen &amp; Nectar mix, winter bird food, field corners</a:t>
            </a:r>
          </a:p>
          <a:p>
            <a:r>
              <a:rPr lang="en-GB"/>
              <a:t>Grassland – species rich; endorsed action being removed as part of simplification. GRH11 is a supplement more suited to CSHT.</a:t>
            </a:r>
          </a:p>
          <a:p>
            <a:r>
              <a:rPr lang="en-GB"/>
              <a:t>Buffers – low uptake and alternatives available. </a:t>
            </a:r>
          </a:p>
          <a:p>
            <a:r>
              <a:rPr lang="en-GB"/>
              <a:t>Native breeds – don’t contribute to water or biodiversity targets</a:t>
            </a:r>
          </a:p>
          <a:p>
            <a:endParaRPr lang="en-GB"/>
          </a:p>
          <a:p>
            <a:endParaRPr lang="en-GB"/>
          </a:p>
        </p:txBody>
      </p:sp>
      <p:sp>
        <p:nvSpPr>
          <p:cNvPr id="4" name="Slide Number Placeholder 3"/>
          <p:cNvSpPr>
            <a:spLocks noGrp="1"/>
          </p:cNvSpPr>
          <p:nvPr>
            <p:ph type="sldNum" sz="quarter" idx="5"/>
          </p:nvPr>
        </p:nvSpPr>
        <p:spPr/>
        <p:txBody>
          <a:bodyPr/>
          <a:lstStyle/>
          <a:p>
            <a:fld id="{519A84F5-469A-4AD6-8991-6E0B6FBA1B94}" type="slidenum">
              <a:rPr lang="en-GB" smtClean="0"/>
              <a:t>13</a:t>
            </a:fld>
            <a:endParaRPr lang="en-GB"/>
          </a:p>
        </p:txBody>
      </p:sp>
    </p:spTree>
    <p:extLst>
      <p:ext uri="{BB962C8B-B14F-4D97-AF65-F5344CB8AC3E}">
        <p14:creationId xmlns:p14="http://schemas.microsoft.com/office/powerpoint/2010/main" val="3206735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NFU lobbying secured a wider offer for moorlands e.g. retention of UPL1, keeping a cattle and pony supplement, &amp; native breeds at risk</a:t>
            </a:r>
          </a:p>
          <a:p>
            <a:endParaRPr lang="en-GB"/>
          </a:p>
          <a:p>
            <a:r>
              <a:rPr lang="en-GB"/>
              <a:t>Moorlands – low uptake actions with alternatives available. Plans don’t deliver environmental benefits. </a:t>
            </a:r>
          </a:p>
          <a:p>
            <a:r>
              <a:rPr lang="en-GB"/>
              <a:t>Waterbodies – low uptake actions being removed to deliver simplification</a:t>
            </a:r>
          </a:p>
        </p:txBody>
      </p:sp>
      <p:sp>
        <p:nvSpPr>
          <p:cNvPr id="4" name="Slide Number Placeholder 3"/>
          <p:cNvSpPr>
            <a:spLocks noGrp="1"/>
          </p:cNvSpPr>
          <p:nvPr>
            <p:ph type="sldNum" sz="quarter" idx="5"/>
          </p:nvPr>
        </p:nvSpPr>
        <p:spPr/>
        <p:txBody>
          <a:bodyPr/>
          <a:lstStyle/>
          <a:p>
            <a:fld id="{519A84F5-469A-4AD6-8991-6E0B6FBA1B94}" type="slidenum">
              <a:rPr lang="en-GB" smtClean="0"/>
              <a:t>14</a:t>
            </a:fld>
            <a:endParaRPr lang="en-GB"/>
          </a:p>
        </p:txBody>
      </p:sp>
    </p:spTree>
    <p:extLst>
      <p:ext uri="{BB962C8B-B14F-4D97-AF65-F5344CB8AC3E}">
        <p14:creationId xmlns:p14="http://schemas.microsoft.com/office/powerpoint/2010/main" val="3613763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D702C-02FC-AEB8-8F75-968EE08211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D7CF7-EEE3-D9F1-B790-38E01A7CD8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7B8B4E-3005-77D2-BCBE-EBFE9D650FB9}"/>
              </a:ext>
            </a:extLst>
          </p:cNvPr>
          <p:cNvSpPr>
            <a:spLocks noGrp="1"/>
          </p:cNvSpPr>
          <p:nvPr>
            <p:ph type="body" idx="1"/>
          </p:nvPr>
        </p:nvSpPr>
        <p:spPr/>
        <p:txBody>
          <a:bodyPr/>
          <a:lstStyle/>
          <a:p>
            <a:r>
              <a:rPr lang="en-GB"/>
              <a:t>NFU lobbying secured a wider offer for moorlands e.g. retention of UPL1, keeping a cattle and pony supplement, &amp; native breeds at risk</a:t>
            </a:r>
          </a:p>
          <a:p>
            <a:endParaRPr lang="en-GB"/>
          </a:p>
          <a:p>
            <a:r>
              <a:rPr lang="en-GB"/>
              <a:t>Moorlands – low uptake actions with alternatives available. Plans don’t deliver environmental benefits. </a:t>
            </a:r>
          </a:p>
          <a:p>
            <a:r>
              <a:rPr lang="en-GB"/>
              <a:t>Waterbodies – low uptake actions being removed to deliver simplification</a:t>
            </a:r>
          </a:p>
        </p:txBody>
      </p:sp>
      <p:sp>
        <p:nvSpPr>
          <p:cNvPr id="4" name="Slide Number Placeholder 3">
            <a:extLst>
              <a:ext uri="{FF2B5EF4-FFF2-40B4-BE49-F238E27FC236}">
                <a16:creationId xmlns:a16="http://schemas.microsoft.com/office/drawing/2014/main" id="{840451C7-48E0-2899-C6CA-FD6A456036A6}"/>
              </a:ext>
            </a:extLst>
          </p:cNvPr>
          <p:cNvSpPr>
            <a:spLocks noGrp="1"/>
          </p:cNvSpPr>
          <p:nvPr>
            <p:ph type="sldNum" sz="quarter" idx="5"/>
          </p:nvPr>
        </p:nvSpPr>
        <p:spPr/>
        <p:txBody>
          <a:bodyPr/>
          <a:lstStyle/>
          <a:p>
            <a:fld id="{519A84F5-469A-4AD6-8991-6E0B6FBA1B94}" type="slidenum">
              <a:rPr lang="en-GB" smtClean="0"/>
              <a:t>15</a:t>
            </a:fld>
            <a:endParaRPr lang="en-GB"/>
          </a:p>
        </p:txBody>
      </p:sp>
    </p:spTree>
    <p:extLst>
      <p:ext uri="{BB962C8B-B14F-4D97-AF65-F5344CB8AC3E}">
        <p14:creationId xmlns:p14="http://schemas.microsoft.com/office/powerpoint/2010/main" val="2627813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9C839-2CBE-A1D2-6CCC-44E854258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2369C-9B0F-C0AB-6EB8-5F6656C8297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6F62CF3-2AB0-1065-A20B-8799C324F849}"/>
              </a:ext>
            </a:extLst>
          </p:cNvPr>
          <p:cNvSpPr>
            <a:spLocks noGrp="1"/>
          </p:cNvSpPr>
          <p:nvPr>
            <p:ph type="body" idx="1"/>
          </p:nvPr>
        </p:nvSpPr>
        <p:spPr/>
        <p:txBody>
          <a:bodyPr/>
          <a:lstStyle/>
          <a:p>
            <a:r>
              <a:rPr lang="en-GB" dirty="0"/>
              <a:t>updated</a:t>
            </a:r>
          </a:p>
        </p:txBody>
      </p:sp>
      <p:sp>
        <p:nvSpPr>
          <p:cNvPr id="4" name="Slide Number Placeholder 3">
            <a:extLst>
              <a:ext uri="{FF2B5EF4-FFF2-40B4-BE49-F238E27FC236}">
                <a16:creationId xmlns:a16="http://schemas.microsoft.com/office/drawing/2014/main" id="{ECD8E17A-0273-9768-3DCB-06C57EFC4843}"/>
              </a:ext>
            </a:extLst>
          </p:cNvPr>
          <p:cNvSpPr>
            <a:spLocks noGrp="1"/>
          </p:cNvSpPr>
          <p:nvPr>
            <p:ph type="sldNum" sz="quarter" idx="5"/>
          </p:nvPr>
        </p:nvSpPr>
        <p:spPr/>
        <p:txBody>
          <a:bodyPr/>
          <a:lstStyle/>
          <a:p>
            <a:fld id="{68AFE9E3-0FAD-4564-8A76-C32088ED8CB2}" type="slidenum">
              <a:rPr lang="en-GB" smtClean="0"/>
              <a:t>3</a:t>
            </a:fld>
            <a:endParaRPr lang="en-GB" dirty="0"/>
          </a:p>
        </p:txBody>
      </p:sp>
    </p:spTree>
    <p:extLst>
      <p:ext uri="{BB962C8B-B14F-4D97-AF65-F5344CB8AC3E}">
        <p14:creationId xmlns:p14="http://schemas.microsoft.com/office/powerpoint/2010/main" val="3711393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F4A38-85DD-0C05-791F-91E4C263F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76A585-E494-C5D7-DB70-26C66CD27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40B203-FAE5-AF61-3A41-6D68E64229A0}"/>
              </a:ext>
            </a:extLst>
          </p:cNvPr>
          <p:cNvSpPr>
            <a:spLocks noGrp="1"/>
          </p:cNvSpPr>
          <p:nvPr>
            <p:ph type="body" idx="1"/>
          </p:nvPr>
        </p:nvSpPr>
        <p:spPr/>
        <p:txBody>
          <a:bodyPr/>
          <a:lstStyle/>
          <a:p>
            <a:r>
              <a:rPr lang="en-GB" dirty="0"/>
              <a:t>ok</a:t>
            </a:r>
          </a:p>
        </p:txBody>
      </p:sp>
      <p:sp>
        <p:nvSpPr>
          <p:cNvPr id="4" name="Slide Number Placeholder 3">
            <a:extLst>
              <a:ext uri="{FF2B5EF4-FFF2-40B4-BE49-F238E27FC236}">
                <a16:creationId xmlns:a16="http://schemas.microsoft.com/office/drawing/2014/main" id="{AD17D457-CA0B-2563-9A11-D2242402BE57}"/>
              </a:ext>
            </a:extLst>
          </p:cNvPr>
          <p:cNvSpPr>
            <a:spLocks noGrp="1"/>
          </p:cNvSpPr>
          <p:nvPr>
            <p:ph type="sldNum" sz="quarter" idx="5"/>
          </p:nvPr>
        </p:nvSpPr>
        <p:spPr/>
        <p:txBody>
          <a:bodyPr/>
          <a:lstStyle/>
          <a:p>
            <a:fld id="{68AFE9E3-0FAD-4564-8A76-C32088ED8CB2}" type="slidenum">
              <a:rPr lang="en-GB" smtClean="0"/>
              <a:t>4</a:t>
            </a:fld>
            <a:endParaRPr lang="en-GB" dirty="0"/>
          </a:p>
        </p:txBody>
      </p:sp>
    </p:spTree>
    <p:extLst>
      <p:ext uri="{BB962C8B-B14F-4D97-AF65-F5344CB8AC3E}">
        <p14:creationId xmlns:p14="http://schemas.microsoft.com/office/powerpoint/2010/main" val="573413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dirty="0"/>
              <a:t>updated</a:t>
            </a:r>
          </a:p>
        </p:txBody>
      </p:sp>
      <p:sp>
        <p:nvSpPr>
          <p:cNvPr id="4" name="Slide Number Placeholder 3"/>
          <p:cNvSpPr>
            <a:spLocks noGrp="1"/>
          </p:cNvSpPr>
          <p:nvPr>
            <p:ph type="sldNum" sz="quarter" idx="5"/>
          </p:nvPr>
        </p:nvSpPr>
        <p:spPr/>
        <p:txBody>
          <a:bodyPr/>
          <a:lstStyle/>
          <a:p>
            <a:fld id="{68AFE9E3-0FAD-4564-8A76-C32088ED8CB2}" type="slidenum">
              <a:rPr lang="en-GB" smtClean="0"/>
              <a:t>5</a:t>
            </a:fld>
            <a:endParaRPr lang="en-GB" dirty="0"/>
          </a:p>
        </p:txBody>
      </p:sp>
    </p:spTree>
    <p:extLst>
      <p:ext uri="{BB962C8B-B14F-4D97-AF65-F5344CB8AC3E}">
        <p14:creationId xmlns:p14="http://schemas.microsoft.com/office/powerpoint/2010/main" val="3954618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‘Strikes the right balance’ </a:t>
            </a:r>
          </a:p>
          <a:p>
            <a:r>
              <a:rPr lang="en-GB"/>
              <a:t>The NFU worked to ensure there was an offer for all sectors. </a:t>
            </a:r>
          </a:p>
          <a:p>
            <a:r>
              <a:rPr lang="en-GB"/>
              <a:t>More actions than anticipated – the upland offer has increased following our initial engagement</a:t>
            </a:r>
          </a:p>
          <a:p>
            <a:r>
              <a:rPr lang="en-GB"/>
              <a:t>We did not get £/ha but our argument about delivering public goods will have contribute to the high agreement cap. </a:t>
            </a:r>
          </a:p>
          <a:p>
            <a:r>
              <a:rPr lang="en-GB"/>
              <a:t>Legacy agreements remain a problem, Defra say they are working on a solution to allow applications to start before an agreement ends. </a:t>
            </a:r>
          </a:p>
        </p:txBody>
      </p:sp>
      <p:sp>
        <p:nvSpPr>
          <p:cNvPr id="4" name="Slide Number Placeholder 3"/>
          <p:cNvSpPr>
            <a:spLocks noGrp="1"/>
          </p:cNvSpPr>
          <p:nvPr>
            <p:ph type="sldNum" sz="quarter" idx="5"/>
          </p:nvPr>
        </p:nvSpPr>
        <p:spPr/>
        <p:txBody>
          <a:bodyPr/>
          <a:lstStyle/>
          <a:p>
            <a:fld id="{519A84F5-469A-4AD6-8991-6E0B6FBA1B94}" type="slidenum">
              <a:rPr lang="en-GB" smtClean="0"/>
              <a:t>7</a:t>
            </a:fld>
            <a:endParaRPr lang="en-GB"/>
          </a:p>
        </p:txBody>
      </p:sp>
    </p:spTree>
    <p:extLst>
      <p:ext uri="{BB962C8B-B14F-4D97-AF65-F5344CB8AC3E}">
        <p14:creationId xmlns:p14="http://schemas.microsoft.com/office/powerpoint/2010/main" val="369305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Agreement cap is per farm business i.e. SBI</a:t>
            </a:r>
          </a:p>
          <a:p>
            <a:endParaRPr lang="en-GB"/>
          </a:p>
          <a:p>
            <a:r>
              <a:rPr lang="en-GB"/>
              <a:t>Rotations - can move between fields and vary year to year, but not above Year 1</a:t>
            </a:r>
          </a:p>
          <a:p>
            <a:endParaRPr lang="en-GB"/>
          </a:p>
          <a:p>
            <a:r>
              <a:rPr lang="en-GB"/>
              <a:t>The 25% area cap applies across multiple SFI agreements. Agreements that started before 24 March 2024 do not have the 25% cap. If you have multiple agreements the total area of actions on this list needs to be included, including early SFI23 agreements.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To aide alignment of base and supplementary actions all will have the same agreement length – 3 years. </a:t>
            </a:r>
          </a:p>
          <a:p>
            <a:endParaRPr lang="en-GB"/>
          </a:p>
        </p:txBody>
      </p:sp>
      <p:sp>
        <p:nvSpPr>
          <p:cNvPr id="4" name="Slide Number Placeholder 3"/>
          <p:cNvSpPr>
            <a:spLocks noGrp="1"/>
          </p:cNvSpPr>
          <p:nvPr>
            <p:ph type="sldNum" sz="quarter" idx="5"/>
          </p:nvPr>
        </p:nvSpPr>
        <p:spPr/>
        <p:txBody>
          <a:bodyPr/>
          <a:lstStyle/>
          <a:p>
            <a:fld id="{519A84F5-469A-4AD6-8991-6E0B6FBA1B94}" type="slidenum">
              <a:rPr lang="en-GB" smtClean="0"/>
              <a:t>9</a:t>
            </a:fld>
            <a:endParaRPr lang="en-GB"/>
          </a:p>
        </p:txBody>
      </p:sp>
    </p:spTree>
    <p:extLst>
      <p:ext uri="{BB962C8B-B14F-4D97-AF65-F5344CB8AC3E}">
        <p14:creationId xmlns:p14="http://schemas.microsoft.com/office/powerpoint/2010/main" val="841364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application windows will have a defined budget. Defra will notify how spend is going e.g. at 50% spend and then 75% spend</a:t>
            </a:r>
          </a:p>
          <a:p>
            <a:endParaRPr lang="en-GB"/>
          </a:p>
          <a:p>
            <a:r>
              <a:rPr lang="en-GB"/>
              <a:t>In window 1 it’s two groups that are eligible. It’s not small farmers without an ELM agreement</a:t>
            </a:r>
          </a:p>
          <a:p>
            <a:endParaRPr lang="en-GB"/>
          </a:p>
          <a:p>
            <a:r>
              <a:rPr lang="en-GB"/>
              <a:t>No ELM schemes means no SFI23, SFI24 CSMT, CSHT or HLS agreement. </a:t>
            </a:r>
          </a:p>
          <a:p>
            <a:endParaRPr lang="en-GB"/>
          </a:p>
          <a:p>
            <a:r>
              <a:rPr lang="en-GB"/>
              <a:t>3ha is an eligibility requirement across both application windows. This is based on holding size at 1 January 2026</a:t>
            </a:r>
          </a:p>
        </p:txBody>
      </p:sp>
      <p:sp>
        <p:nvSpPr>
          <p:cNvPr id="4" name="Slide Number Placeholder 3"/>
          <p:cNvSpPr>
            <a:spLocks noGrp="1"/>
          </p:cNvSpPr>
          <p:nvPr>
            <p:ph type="sldNum" sz="quarter" idx="5"/>
          </p:nvPr>
        </p:nvSpPr>
        <p:spPr/>
        <p:txBody>
          <a:bodyPr/>
          <a:lstStyle/>
          <a:p>
            <a:fld id="{519A84F5-469A-4AD6-8991-6E0B6FBA1B94}" type="slidenum">
              <a:rPr lang="en-GB" smtClean="0"/>
              <a:t>10</a:t>
            </a:fld>
            <a:endParaRPr lang="en-GB"/>
          </a:p>
        </p:txBody>
      </p:sp>
    </p:spTree>
    <p:extLst>
      <p:ext uri="{BB962C8B-B14F-4D97-AF65-F5344CB8AC3E}">
        <p14:creationId xmlns:p14="http://schemas.microsoft.com/office/powerpoint/2010/main" val="4202288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Payment increases – Defra has used ‘premium payments’ to increase the rates. This is paying a bonus for actions they want to see. </a:t>
            </a:r>
          </a:p>
          <a:p>
            <a:r>
              <a:rPr lang="en-GB"/>
              <a:t>Payment decreases – IF+C has been used. Defra has used a different point in the cost curve for calculating the payments. </a:t>
            </a:r>
          </a:p>
        </p:txBody>
      </p:sp>
      <p:sp>
        <p:nvSpPr>
          <p:cNvPr id="4" name="Slide Number Placeholder 3"/>
          <p:cNvSpPr>
            <a:spLocks noGrp="1"/>
          </p:cNvSpPr>
          <p:nvPr>
            <p:ph type="sldNum" sz="quarter" idx="5"/>
          </p:nvPr>
        </p:nvSpPr>
        <p:spPr/>
        <p:txBody>
          <a:bodyPr/>
          <a:lstStyle/>
          <a:p>
            <a:fld id="{519A84F5-469A-4AD6-8991-6E0B6FBA1B94}" type="slidenum">
              <a:rPr lang="en-GB" smtClean="0"/>
              <a:t>11</a:t>
            </a:fld>
            <a:endParaRPr lang="en-GB"/>
          </a:p>
        </p:txBody>
      </p:sp>
    </p:spTree>
    <p:extLst>
      <p:ext uri="{BB962C8B-B14F-4D97-AF65-F5344CB8AC3E}">
        <p14:creationId xmlns:p14="http://schemas.microsoft.com/office/powerpoint/2010/main" val="552843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NFU lobbying secured stone walls and </a:t>
            </a:r>
            <a:r>
              <a:rPr lang="en-GB" err="1"/>
              <a:t>earthbanks</a:t>
            </a:r>
            <a:endParaRPr lang="en-GB"/>
          </a:p>
          <a:p>
            <a:endParaRPr lang="en-GB"/>
          </a:p>
          <a:p>
            <a:r>
              <a:rPr lang="en-GB"/>
              <a:t>Soil – plan =no environmental delivery which is low value. For Spring cover crop alternate actions deliver similar outcomes</a:t>
            </a:r>
          </a:p>
          <a:p>
            <a:r>
              <a:rPr lang="en-GB"/>
              <a:t>IPM &amp; Nutrients – plans don’t deliver environmental outcomes</a:t>
            </a:r>
          </a:p>
          <a:p>
            <a:r>
              <a:rPr lang="en-GB"/>
              <a:t>PRF3 – very low uptake due to lack of contractors with equipment</a:t>
            </a:r>
          </a:p>
          <a:p>
            <a:r>
              <a:rPr lang="en-GB"/>
              <a:t>Hedges – paying for trees is low value for money. Farmers retain them. </a:t>
            </a:r>
          </a:p>
        </p:txBody>
      </p:sp>
      <p:sp>
        <p:nvSpPr>
          <p:cNvPr id="4" name="Slide Number Placeholder 3"/>
          <p:cNvSpPr>
            <a:spLocks noGrp="1"/>
          </p:cNvSpPr>
          <p:nvPr>
            <p:ph type="sldNum" sz="quarter" idx="5"/>
          </p:nvPr>
        </p:nvSpPr>
        <p:spPr/>
        <p:txBody>
          <a:bodyPr/>
          <a:lstStyle/>
          <a:p>
            <a:fld id="{519A84F5-469A-4AD6-8991-6E0B6FBA1B94}" type="slidenum">
              <a:rPr lang="en-GB" smtClean="0"/>
              <a:t>12</a:t>
            </a:fld>
            <a:endParaRPr lang="en-GB"/>
          </a:p>
        </p:txBody>
      </p:sp>
    </p:spTree>
    <p:extLst>
      <p:ext uri="{BB962C8B-B14F-4D97-AF65-F5344CB8AC3E}">
        <p14:creationId xmlns:p14="http://schemas.microsoft.com/office/powerpoint/2010/main" val="1656951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70B31-8151-0C62-D675-5C126DBA73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07A7272-9B78-608B-5D78-8963D09D05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98D09E-4D4D-7D4A-57FC-7D8BE0C4C8F8}"/>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5" name="Footer Placeholder 4">
            <a:extLst>
              <a:ext uri="{FF2B5EF4-FFF2-40B4-BE49-F238E27FC236}">
                <a16:creationId xmlns:a16="http://schemas.microsoft.com/office/drawing/2014/main" id="{3389E78C-BC1E-11D5-2B59-BEF06F7D7C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169E2E-09B1-6B4A-056F-9477BDCB80D3}"/>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16037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6725C-CF85-7F0E-ABDB-1B54597A958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00DB9E-637F-2889-BD7F-CC30FBE165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554C50-BC21-68E9-977A-B31D0AC47F31}"/>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5" name="Footer Placeholder 4">
            <a:extLst>
              <a:ext uri="{FF2B5EF4-FFF2-40B4-BE49-F238E27FC236}">
                <a16:creationId xmlns:a16="http://schemas.microsoft.com/office/drawing/2014/main" id="{FED7173A-7CFF-AA58-EF86-27695267FC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23268C-E256-6CB3-9724-11BDDE7E63F5}"/>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3161629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DA5C66-D41A-C7E0-A30A-E751D526F6A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9F947CA-1AE1-2D56-949C-3DF035E5C5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7E90E1-2B13-FB01-0E2E-90572A143B3E}"/>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5" name="Footer Placeholder 4">
            <a:extLst>
              <a:ext uri="{FF2B5EF4-FFF2-40B4-BE49-F238E27FC236}">
                <a16:creationId xmlns:a16="http://schemas.microsoft.com/office/drawing/2014/main" id="{73E3D329-CC95-9262-EF65-526BBE12FF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79A5D6-2885-1F21-5F48-6D2FAD5063DB}"/>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691661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10A10-0EC0-C314-FEB4-8490763374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C0E765-774D-3526-32C8-FE8771FF8C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4FA99F7-8274-339A-2611-209DB5B98B68}"/>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5" name="Footer Placeholder 4">
            <a:extLst>
              <a:ext uri="{FF2B5EF4-FFF2-40B4-BE49-F238E27FC236}">
                <a16:creationId xmlns:a16="http://schemas.microsoft.com/office/drawing/2014/main" id="{D93E8B1F-9681-1B3F-AC6D-C2A5D527EB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2ACAAB-91F2-D112-AFE3-CE0036D03DF8}"/>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1100712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F89FD-BD31-2768-F801-0E48249175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CFCB671-104E-3AE0-3FCE-B8AC910B86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B64C85-1BD6-69B4-BF48-84E8E492E901}"/>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5" name="Footer Placeholder 4">
            <a:extLst>
              <a:ext uri="{FF2B5EF4-FFF2-40B4-BE49-F238E27FC236}">
                <a16:creationId xmlns:a16="http://schemas.microsoft.com/office/drawing/2014/main" id="{A44ECD53-E893-9F83-B0E3-F961C7002C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84042B-695C-30C7-7BF1-FB6CB7D02C5E}"/>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1546003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7153D-5087-BF3D-C106-4D15754157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E271D2-6D24-C751-E6C9-533509B382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E2A5E5-F15B-ABF1-AECA-3125B0005A9A}"/>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5" name="Footer Placeholder 4">
            <a:extLst>
              <a:ext uri="{FF2B5EF4-FFF2-40B4-BE49-F238E27FC236}">
                <a16:creationId xmlns:a16="http://schemas.microsoft.com/office/drawing/2014/main" id="{05639F04-33D8-67D3-61AD-14791DABEC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FB1925-D239-DA3E-E2A9-1A06ED8D3053}"/>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1018920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002A0-071A-DFF6-9F2B-865C432500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89D61D-DF1F-762C-BF7A-C9DF68C7B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367E970-8C20-ECD2-F2D5-DEC4869EA6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4FB1E3-4F33-E091-4B93-7622D06F2457}"/>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6" name="Footer Placeholder 5">
            <a:extLst>
              <a:ext uri="{FF2B5EF4-FFF2-40B4-BE49-F238E27FC236}">
                <a16:creationId xmlns:a16="http://schemas.microsoft.com/office/drawing/2014/main" id="{8CC29FD3-22E1-8797-3476-6EDBAC6288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1B748C-B4CE-BA71-11A8-39FB53CCA6AB}"/>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25730403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EF385-4C5A-6594-3007-2024EC27EC7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E0A254F-2450-8458-6358-874FE4E3E9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BDFFA0-EDCB-BF3F-5933-643B2542A0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22B801D-7FA4-19C1-1475-DBB9C4610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CFB605-3AC5-395A-76B8-EF14C5BC8E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62C59AC-73E7-39CC-7939-FE3BEB1FF57F}"/>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8" name="Footer Placeholder 7">
            <a:extLst>
              <a:ext uri="{FF2B5EF4-FFF2-40B4-BE49-F238E27FC236}">
                <a16:creationId xmlns:a16="http://schemas.microsoft.com/office/drawing/2014/main" id="{9DF7A491-12D5-C2C1-5442-B4AB5F467E5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92C736-2204-CB9F-91A7-1A736BC7D6CE}"/>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2436801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33FF7-8844-81D6-D158-C8C22B4242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F3B4865-CF37-92F8-F839-CBF0A8749441}"/>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4" name="Footer Placeholder 3">
            <a:extLst>
              <a:ext uri="{FF2B5EF4-FFF2-40B4-BE49-F238E27FC236}">
                <a16:creationId xmlns:a16="http://schemas.microsoft.com/office/drawing/2014/main" id="{6698CE24-341B-3523-59BB-9020F1CF0A7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D059DB-FEDB-43AE-DD9C-1711A30B3C18}"/>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23703266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23D8BA-C116-3ABD-31AF-5B7FAF2A0E64}"/>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3" name="Footer Placeholder 2">
            <a:extLst>
              <a:ext uri="{FF2B5EF4-FFF2-40B4-BE49-F238E27FC236}">
                <a16:creationId xmlns:a16="http://schemas.microsoft.com/office/drawing/2014/main" id="{37BFC167-A0DC-41C0-EFF6-EAD4782DC19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45F590-EE8A-B447-A295-E758844F3056}"/>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3001940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4B288-62A7-4979-0E09-6093298B87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EC92236-A4D1-1C87-A1DA-B9FC5C928C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978FE26-7831-94CE-6328-CE60020E15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BDF649-43A8-90D7-5C10-EE6D63AC5BAE}"/>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6" name="Footer Placeholder 5">
            <a:extLst>
              <a:ext uri="{FF2B5EF4-FFF2-40B4-BE49-F238E27FC236}">
                <a16:creationId xmlns:a16="http://schemas.microsoft.com/office/drawing/2014/main" id="{07682DFB-CB5D-8BC8-F021-C691B6DAFF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98F000-6440-44F4-837D-8BD1DF610DBF}"/>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144364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52FBD-0FDE-3D7B-5B4D-5872D273F7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98F800-8B0F-E9C2-249C-C2F0B6BDCA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34B8F9-2D79-01F7-9893-A256F53B3F70}"/>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5" name="Footer Placeholder 4">
            <a:extLst>
              <a:ext uri="{FF2B5EF4-FFF2-40B4-BE49-F238E27FC236}">
                <a16:creationId xmlns:a16="http://schemas.microsoft.com/office/drawing/2014/main" id="{2DC42B4B-61E2-B689-AF40-F75016E5C2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4F82DC-4BB8-A8ED-C071-80DB6FBF1808}"/>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41947222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85BB5-7BF3-DE6E-2344-5C374C796E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1756513-BF0D-E877-502A-DDCE8C7DCD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FA1E268-C6C8-CD86-9660-44819E60E1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A34A4C-F5B0-DB75-4781-EC5488907ECD}"/>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6" name="Footer Placeholder 5">
            <a:extLst>
              <a:ext uri="{FF2B5EF4-FFF2-40B4-BE49-F238E27FC236}">
                <a16:creationId xmlns:a16="http://schemas.microsoft.com/office/drawing/2014/main" id="{2D34DB22-DB82-FB20-8893-B4F50776A6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E6815A-F4A7-840E-B8EE-0CFEAAD55260}"/>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23659356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C0013-65CC-D005-E307-0B3DCC6AC9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AA17330-B1A9-9E2E-8876-B087B4D0BB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B20FB2-F1E0-EA4C-684A-93823FC7E1BE}"/>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5" name="Footer Placeholder 4">
            <a:extLst>
              <a:ext uri="{FF2B5EF4-FFF2-40B4-BE49-F238E27FC236}">
                <a16:creationId xmlns:a16="http://schemas.microsoft.com/office/drawing/2014/main" id="{80FEB708-A607-174E-A0C3-FAB134A4B8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753B4F-C6EE-051A-46CA-794C9AF5C39D}"/>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22718262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A1FED7-CFAF-79CF-7D1E-17D4E600CB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21401B-7A5C-5C5C-C15E-289E86A75C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E26FB3-3886-7770-7180-9A0A707E857F}"/>
              </a:ext>
            </a:extLst>
          </p:cNvPr>
          <p:cNvSpPr>
            <a:spLocks noGrp="1"/>
          </p:cNvSpPr>
          <p:nvPr>
            <p:ph type="dt" sz="half" idx="10"/>
          </p:nvPr>
        </p:nvSpPr>
        <p:spPr/>
        <p:txBody>
          <a:bodyPr/>
          <a:lstStyle/>
          <a:p>
            <a:fld id="{6EBA7324-305C-4239-90BE-5E932C425607}" type="datetimeFigureOut">
              <a:rPr lang="en-GB" smtClean="0"/>
              <a:t>16/03/2026</a:t>
            </a:fld>
            <a:endParaRPr lang="en-GB"/>
          </a:p>
        </p:txBody>
      </p:sp>
      <p:sp>
        <p:nvSpPr>
          <p:cNvPr id="5" name="Footer Placeholder 4">
            <a:extLst>
              <a:ext uri="{FF2B5EF4-FFF2-40B4-BE49-F238E27FC236}">
                <a16:creationId xmlns:a16="http://schemas.microsoft.com/office/drawing/2014/main" id="{5C95B7CB-34ED-6239-0ACD-F4123FD452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8537EF-2A09-D737-C693-EF2374795516}"/>
              </a:ext>
            </a:extLst>
          </p:cNvPr>
          <p:cNvSpPr>
            <a:spLocks noGrp="1"/>
          </p:cNvSpPr>
          <p:nvPr>
            <p:ph type="sldNum" sz="quarter" idx="12"/>
          </p:nvPr>
        </p:nvSpPr>
        <p:spPr/>
        <p:txBody>
          <a:bodyPr/>
          <a:lstStyle/>
          <a:p>
            <a:fld id="{D252C49F-B72A-456A-B636-F12A884F064D}" type="slidenum">
              <a:rPr lang="en-GB" smtClean="0"/>
              <a:t>‹#›</a:t>
            </a:fld>
            <a:endParaRPr lang="en-GB"/>
          </a:p>
        </p:txBody>
      </p:sp>
    </p:spTree>
    <p:extLst>
      <p:ext uri="{BB962C8B-B14F-4D97-AF65-F5344CB8AC3E}">
        <p14:creationId xmlns:p14="http://schemas.microsoft.com/office/powerpoint/2010/main" val="724643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D2E9C-015F-8E9B-B999-4DBAFF799A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896F66D-C2BE-55A2-71DF-7225CD61B87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B9F3A1-4BCB-0E6F-E748-24D29A4EA9FD}"/>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5" name="Footer Placeholder 4">
            <a:extLst>
              <a:ext uri="{FF2B5EF4-FFF2-40B4-BE49-F238E27FC236}">
                <a16:creationId xmlns:a16="http://schemas.microsoft.com/office/drawing/2014/main" id="{A0D14A75-97FD-9D12-4529-47F95A133E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2025E2-E93F-DC91-2018-7CB995A6B2A7}"/>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2588298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CA979-59A6-C417-B03B-1CB463DEFE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76D0E8D-A3AA-1F1E-40CE-0FF1245468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CE28679-F34E-98B3-AF70-7732D9E97A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A8E7DF-6780-5EED-C2D1-09DFED4B673F}"/>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6" name="Footer Placeholder 5">
            <a:extLst>
              <a:ext uri="{FF2B5EF4-FFF2-40B4-BE49-F238E27FC236}">
                <a16:creationId xmlns:a16="http://schemas.microsoft.com/office/drawing/2014/main" id="{2BF5C92C-7D5A-8FF4-6D77-9388984808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B3BF2D-ED70-082A-2196-7878071F8AD2}"/>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1610561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8FBDB-7D36-F0A3-B080-319EFBA2CA9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09CE46-EE62-63E3-DFC7-2398941929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527F98-B520-EC2C-86BF-DBB0E3B052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906DFF-2D9A-4957-4A22-4E5770D850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802CF2-4410-1A4F-3131-CA218B84EE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A92029-B4BC-6307-F5D6-00B6BCB275FC}"/>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8" name="Footer Placeholder 7">
            <a:extLst>
              <a:ext uri="{FF2B5EF4-FFF2-40B4-BE49-F238E27FC236}">
                <a16:creationId xmlns:a16="http://schemas.microsoft.com/office/drawing/2014/main" id="{3DAE297C-ADE4-F143-8DF3-9D3ABA8593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89BB58F-CC61-B2D6-944C-4AC9EBF0120C}"/>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917327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2675F-2D29-BED3-324E-F305E865CB2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2F794A0-BA48-0BE2-C5A1-C92B829D0366}"/>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4" name="Footer Placeholder 3">
            <a:extLst>
              <a:ext uri="{FF2B5EF4-FFF2-40B4-BE49-F238E27FC236}">
                <a16:creationId xmlns:a16="http://schemas.microsoft.com/office/drawing/2014/main" id="{D85AC430-8716-046E-5271-EE69FC2FC64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C794BD-EE24-1F02-CA98-57DAD7D6254E}"/>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1072591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EE8EAD-2104-7074-84D3-E643648EF052}"/>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3" name="Footer Placeholder 2">
            <a:extLst>
              <a:ext uri="{FF2B5EF4-FFF2-40B4-BE49-F238E27FC236}">
                <a16:creationId xmlns:a16="http://schemas.microsoft.com/office/drawing/2014/main" id="{8C2DC10F-AE3B-B122-CC6E-DE354B8D1BA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278A301-D2F5-D645-E101-C7D4C10712D5}"/>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410493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511C9-7659-73BF-001A-E08B0DE5D5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B61397-1E10-516C-1461-909643C313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480F5CE-BBFD-9306-4947-9EF1BEAFC4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C2A622-B8E6-4B1D-731C-A161EC8ED659}"/>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6" name="Footer Placeholder 5">
            <a:extLst>
              <a:ext uri="{FF2B5EF4-FFF2-40B4-BE49-F238E27FC236}">
                <a16:creationId xmlns:a16="http://schemas.microsoft.com/office/drawing/2014/main" id="{F9659818-C95B-55C6-CA36-D946B25613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26DB48-391F-5BF0-2BE0-214DF104D1AC}"/>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2372916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12F3A-F2E4-4DED-273C-FEFF96DB37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9FD7570-C33C-5F45-5BF4-4F6DA95AD6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EBDB2FA5-6F97-5F27-EC88-9F6827F483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AFB3F-929F-7970-49E7-2A827035391B}"/>
              </a:ext>
            </a:extLst>
          </p:cNvPr>
          <p:cNvSpPr>
            <a:spLocks noGrp="1"/>
          </p:cNvSpPr>
          <p:nvPr>
            <p:ph type="dt" sz="half" idx="10"/>
          </p:nvPr>
        </p:nvSpPr>
        <p:spPr/>
        <p:txBody>
          <a:bodyPr/>
          <a:lstStyle/>
          <a:p>
            <a:fld id="{1E44AA90-D625-4611-BB17-6167D2E9387F}" type="datetimeFigureOut">
              <a:rPr lang="en-GB" smtClean="0"/>
              <a:t>16/03/2026</a:t>
            </a:fld>
            <a:endParaRPr lang="en-GB"/>
          </a:p>
        </p:txBody>
      </p:sp>
      <p:sp>
        <p:nvSpPr>
          <p:cNvPr id="6" name="Footer Placeholder 5">
            <a:extLst>
              <a:ext uri="{FF2B5EF4-FFF2-40B4-BE49-F238E27FC236}">
                <a16:creationId xmlns:a16="http://schemas.microsoft.com/office/drawing/2014/main" id="{A409F1A6-E19B-3323-F16C-6F58DD4FBA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2A264F-2B9B-81F7-97E6-51A4854DDBB0}"/>
              </a:ext>
            </a:extLst>
          </p:cNvPr>
          <p:cNvSpPr>
            <a:spLocks noGrp="1"/>
          </p:cNvSpPr>
          <p:nvPr>
            <p:ph type="sldNum" sz="quarter" idx="12"/>
          </p:nvPr>
        </p:nvSpPr>
        <p:spPr/>
        <p:txBody>
          <a:bodyPr/>
          <a:lstStyle/>
          <a:p>
            <a:fld id="{9BFF30CC-5AF8-432F-8E3E-999C3E4035BB}" type="slidenum">
              <a:rPr lang="en-GB" smtClean="0"/>
              <a:t>‹#›</a:t>
            </a:fld>
            <a:endParaRPr lang="en-GB"/>
          </a:p>
        </p:txBody>
      </p:sp>
    </p:spTree>
    <p:extLst>
      <p:ext uri="{BB962C8B-B14F-4D97-AF65-F5344CB8AC3E}">
        <p14:creationId xmlns:p14="http://schemas.microsoft.com/office/powerpoint/2010/main" val="3687409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94BFAF-154F-5C16-EE81-9433F88975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56E746-6304-B1A9-0490-19E91CD871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B9328B-3F51-270E-2A1D-0F3D2B4591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stStyle>
          <a:p>
            <a:fld id="{1E44AA90-D625-4611-BB17-6167D2E9387F}" type="datetimeFigureOut">
              <a:rPr lang="en-GB" smtClean="0"/>
              <a:pPr/>
              <a:t>16/03/2026</a:t>
            </a:fld>
            <a:endParaRPr lang="en-GB"/>
          </a:p>
        </p:txBody>
      </p:sp>
      <p:sp>
        <p:nvSpPr>
          <p:cNvPr id="5" name="Footer Placeholder 4">
            <a:extLst>
              <a:ext uri="{FF2B5EF4-FFF2-40B4-BE49-F238E27FC236}">
                <a16:creationId xmlns:a16="http://schemas.microsoft.com/office/drawing/2014/main" id="{2CF678C2-F4A8-7A59-30D0-D11DE890D7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stStyle>
          <a:p>
            <a:endParaRPr lang="en-GB"/>
          </a:p>
        </p:txBody>
      </p:sp>
      <p:sp>
        <p:nvSpPr>
          <p:cNvPr id="6" name="Slide Number Placeholder 5">
            <a:extLst>
              <a:ext uri="{FF2B5EF4-FFF2-40B4-BE49-F238E27FC236}">
                <a16:creationId xmlns:a16="http://schemas.microsoft.com/office/drawing/2014/main" id="{E05B72B6-35FF-55C8-EEC9-FF70963633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stStyle>
          <a:p>
            <a:fld id="{9BFF30CC-5AF8-432F-8E3E-999C3E4035BB}" type="slidenum">
              <a:rPr lang="en-GB" smtClean="0"/>
              <a:pPr/>
              <a:t>‹#›</a:t>
            </a:fld>
            <a:endParaRPr lang="en-GB"/>
          </a:p>
        </p:txBody>
      </p:sp>
    </p:spTree>
    <p:extLst>
      <p:ext uri="{BB962C8B-B14F-4D97-AF65-F5344CB8AC3E}">
        <p14:creationId xmlns:p14="http://schemas.microsoft.com/office/powerpoint/2010/main" val="2799035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006938"/>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69EB4A1-8233-3E2C-F558-207B43864FB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9200" y="8382"/>
            <a:ext cx="7156583" cy="6847049"/>
          </a:xfrm>
          <a:prstGeom prst="rect">
            <a:avLst/>
          </a:prstGeom>
        </p:spPr>
      </p:pic>
      <p:pic>
        <p:nvPicPr>
          <p:cNvPr id="8" name="Picture 7">
            <a:extLst>
              <a:ext uri="{FF2B5EF4-FFF2-40B4-BE49-F238E27FC236}">
                <a16:creationId xmlns:a16="http://schemas.microsoft.com/office/drawing/2014/main" id="{13E93F13-ABD7-9C45-156D-FBDA69D755EB}"/>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770121" y="6325026"/>
            <a:ext cx="5093310" cy="409073"/>
          </a:xfrm>
          <a:prstGeom prst="rect">
            <a:avLst/>
          </a:prstGeom>
        </p:spPr>
      </p:pic>
      <p:sp>
        <p:nvSpPr>
          <p:cNvPr id="2" name="Title Placeholder 1">
            <a:extLst>
              <a:ext uri="{FF2B5EF4-FFF2-40B4-BE49-F238E27FC236}">
                <a16:creationId xmlns:a16="http://schemas.microsoft.com/office/drawing/2014/main" id="{6A9D2988-8F64-74B7-812C-9987BFFEC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3305C9-D3B7-8158-F033-810A9AD102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796DEA-DE29-A45B-FDC4-34F80741EA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stStyle>
          <a:p>
            <a:fld id="{6EBA7324-305C-4239-90BE-5E932C425607}" type="datetimeFigureOut">
              <a:rPr lang="en-GB" smtClean="0"/>
              <a:pPr/>
              <a:t>16/03/2026</a:t>
            </a:fld>
            <a:endParaRPr lang="en-GB"/>
          </a:p>
        </p:txBody>
      </p:sp>
      <p:sp>
        <p:nvSpPr>
          <p:cNvPr id="5" name="Footer Placeholder 4">
            <a:extLst>
              <a:ext uri="{FF2B5EF4-FFF2-40B4-BE49-F238E27FC236}">
                <a16:creationId xmlns:a16="http://schemas.microsoft.com/office/drawing/2014/main" id="{72F4EB90-AC0A-34D2-F885-4D851DC44A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stStyle>
          <a:p>
            <a:endParaRPr lang="en-GB"/>
          </a:p>
        </p:txBody>
      </p:sp>
      <p:sp>
        <p:nvSpPr>
          <p:cNvPr id="6" name="Slide Number Placeholder 5">
            <a:extLst>
              <a:ext uri="{FF2B5EF4-FFF2-40B4-BE49-F238E27FC236}">
                <a16:creationId xmlns:a16="http://schemas.microsoft.com/office/drawing/2014/main" id="{5A4BADDC-48EE-0B33-6FA5-15D0652F63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stStyle>
          <a:p>
            <a:fld id="{D252C49F-B72A-456A-B636-F12A884F064D}" type="slidenum">
              <a:rPr lang="en-GB" smtClean="0"/>
              <a:pPr/>
              <a:t>‹#›</a:t>
            </a:fld>
            <a:endParaRPr lang="en-GB"/>
          </a:p>
        </p:txBody>
      </p:sp>
    </p:spTree>
    <p:extLst>
      <p:ext uri="{BB962C8B-B14F-4D97-AF65-F5344CB8AC3E}">
        <p14:creationId xmlns:p14="http://schemas.microsoft.com/office/powerpoint/2010/main" val="3611092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006938"/>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hyperlink" Target="http://www.nfuonline.com/" TargetMode="External"/><Relationship Id="rId2" Type="http://schemas.openxmlformats.org/officeDocument/2006/relationships/notesSlide" Target="../notesSlides/notesSlide12.xml"/><Relationship Id="rId1" Type="http://schemas.openxmlformats.org/officeDocument/2006/relationships/slideLayout" Target="../slideLayouts/slideLayout15.xml"/><Relationship Id="rId4" Type="http://schemas.openxmlformats.org/officeDocument/2006/relationships/hyperlink" Target="http://www.gov.uk/environment/food-and-farmin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publications/farming-equipment-and-technology-fund-fetf-2026"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farminginnovation.ukri.org/" TargetMode="Externa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3154602-D6F7-65AB-826E-9609B7348DCE}"/>
              </a:ext>
            </a:extLst>
          </p:cNvPr>
          <p:cNvSpPr>
            <a:spLocks noGrp="1"/>
          </p:cNvSpPr>
          <p:nvPr>
            <p:ph type="ctrTitle"/>
          </p:nvPr>
        </p:nvSpPr>
        <p:spPr>
          <a:xfrm>
            <a:off x="1523999" y="446087"/>
            <a:ext cx="9477375" cy="2479675"/>
          </a:xfrm>
        </p:spPr>
        <p:txBody>
          <a:bodyPr>
            <a:noAutofit/>
          </a:bodyPr>
          <a:lstStyle/>
          <a:p>
            <a:r>
              <a:rPr lang="en-GB" b="1" dirty="0">
                <a:latin typeface="Calibri"/>
                <a:ea typeface="Calibri"/>
                <a:cs typeface="Calibri"/>
              </a:rPr>
              <a:t>NFU Update</a:t>
            </a:r>
            <a:br>
              <a:rPr lang="en-GB" b="1" dirty="0">
                <a:latin typeface="Calibri"/>
                <a:ea typeface="Calibri"/>
                <a:cs typeface="Calibri"/>
              </a:rPr>
            </a:br>
            <a:r>
              <a:rPr lang="en-GB" b="1" dirty="0">
                <a:latin typeface="Calibri"/>
                <a:ea typeface="Calibri"/>
                <a:cs typeface="Calibri"/>
              </a:rPr>
              <a:t>Farming Support Schemes</a:t>
            </a:r>
          </a:p>
        </p:txBody>
      </p:sp>
      <p:sp>
        <p:nvSpPr>
          <p:cNvPr id="7" name="Subtitle 6">
            <a:extLst>
              <a:ext uri="{FF2B5EF4-FFF2-40B4-BE49-F238E27FC236}">
                <a16:creationId xmlns:a16="http://schemas.microsoft.com/office/drawing/2014/main" id="{40C3B4BA-CAE4-CD5B-4048-78EC8593B329}"/>
              </a:ext>
            </a:extLst>
          </p:cNvPr>
          <p:cNvSpPr>
            <a:spLocks noGrp="1"/>
          </p:cNvSpPr>
          <p:nvPr>
            <p:ph type="subTitle" idx="1"/>
          </p:nvPr>
        </p:nvSpPr>
        <p:spPr>
          <a:xfrm>
            <a:off x="1524000" y="3832226"/>
            <a:ext cx="9144000" cy="1655762"/>
          </a:xfrm>
        </p:spPr>
        <p:txBody>
          <a:bodyPr>
            <a:normAutofit/>
          </a:bodyPr>
          <a:lstStyle/>
          <a:p>
            <a:r>
              <a:rPr lang="en-GB" sz="4500" b="1" dirty="0"/>
              <a:t>Aarun Naik</a:t>
            </a:r>
          </a:p>
          <a:p>
            <a:r>
              <a:rPr lang="en-GB" sz="4500" b="1" dirty="0"/>
              <a:t>County Adviser: Lancashire</a:t>
            </a:r>
          </a:p>
        </p:txBody>
      </p:sp>
    </p:spTree>
    <p:custDataLst>
      <p:tags r:id="rId1"/>
    </p:custDataLst>
    <p:extLst>
      <p:ext uri="{BB962C8B-B14F-4D97-AF65-F5344CB8AC3E}">
        <p14:creationId xmlns:p14="http://schemas.microsoft.com/office/powerpoint/2010/main" val="1750032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FEDCEB-1805-73CB-51D7-64BFA723B5AA}"/>
              </a:ext>
            </a:extLst>
          </p:cNvPr>
          <p:cNvSpPr>
            <a:spLocks noGrp="1"/>
          </p:cNvSpPr>
          <p:nvPr>
            <p:ph type="title"/>
          </p:nvPr>
        </p:nvSpPr>
        <p:spPr>
          <a:xfrm>
            <a:off x="839788" y="194253"/>
            <a:ext cx="10515600" cy="1325563"/>
          </a:xfrm>
        </p:spPr>
        <p:txBody>
          <a:bodyPr/>
          <a:lstStyle/>
          <a:p>
            <a:pPr algn="ctr"/>
            <a:r>
              <a:rPr lang="en-GB" b="1" dirty="0"/>
              <a:t>SFI 2026 Application Windows</a:t>
            </a:r>
          </a:p>
        </p:txBody>
      </p:sp>
      <p:sp>
        <p:nvSpPr>
          <p:cNvPr id="5" name="Text Placeholder 4">
            <a:extLst>
              <a:ext uri="{FF2B5EF4-FFF2-40B4-BE49-F238E27FC236}">
                <a16:creationId xmlns:a16="http://schemas.microsoft.com/office/drawing/2014/main" id="{BB206385-B991-C569-CCD5-89A6A2EAC5D6}"/>
              </a:ext>
            </a:extLst>
          </p:cNvPr>
          <p:cNvSpPr>
            <a:spLocks noGrp="1"/>
          </p:cNvSpPr>
          <p:nvPr>
            <p:ph type="body" idx="1"/>
          </p:nvPr>
        </p:nvSpPr>
        <p:spPr/>
        <p:txBody>
          <a:bodyPr/>
          <a:lstStyle/>
          <a:p>
            <a:r>
              <a:rPr lang="en-GB" u="sng"/>
              <a:t>Window 1</a:t>
            </a:r>
          </a:p>
          <a:p>
            <a:endParaRPr lang="en-GB"/>
          </a:p>
        </p:txBody>
      </p:sp>
      <p:sp>
        <p:nvSpPr>
          <p:cNvPr id="6" name="Content Placeholder 5">
            <a:extLst>
              <a:ext uri="{FF2B5EF4-FFF2-40B4-BE49-F238E27FC236}">
                <a16:creationId xmlns:a16="http://schemas.microsoft.com/office/drawing/2014/main" id="{0CFD39F5-5D29-1461-8B58-01F796F41F7C}"/>
              </a:ext>
            </a:extLst>
          </p:cNvPr>
          <p:cNvSpPr>
            <a:spLocks noGrp="1"/>
          </p:cNvSpPr>
          <p:nvPr>
            <p:ph sz="half" idx="2"/>
          </p:nvPr>
        </p:nvSpPr>
        <p:spPr>
          <a:xfrm>
            <a:off x="642936" y="2316377"/>
            <a:ext cx="5157787" cy="3684588"/>
          </a:xfrm>
        </p:spPr>
        <p:txBody>
          <a:bodyPr vert="horz" lIns="91440" tIns="45720" rIns="91440" bIns="45720" rtlCol="0" anchor="t">
            <a:normAutofit lnSpcReduction="10000"/>
          </a:bodyPr>
          <a:lstStyle/>
          <a:p>
            <a:r>
              <a:rPr lang="en-GB" dirty="0">
                <a:latin typeface="Calibri"/>
                <a:ea typeface="Calibri"/>
                <a:cs typeface="Calibri"/>
              </a:rPr>
              <a:t>Opens in June 2026 for ~2 months (or until budget is allocated)</a:t>
            </a:r>
          </a:p>
          <a:p>
            <a:r>
              <a:rPr lang="en-GB" dirty="0">
                <a:latin typeface="Calibri"/>
                <a:ea typeface="Calibri"/>
                <a:cs typeface="Calibri"/>
              </a:rPr>
              <a:t>Eligibility requires at least 3ha of land (at 1st January 2026)</a:t>
            </a:r>
          </a:p>
          <a:p>
            <a:r>
              <a:rPr lang="en-GB" dirty="0"/>
              <a:t>Open to small farms (no less than 3ha up to 50 ha)</a:t>
            </a:r>
          </a:p>
          <a:p>
            <a:r>
              <a:rPr lang="en-GB" dirty="0">
                <a:latin typeface="Calibri"/>
                <a:ea typeface="Calibri"/>
                <a:cs typeface="Calibri"/>
              </a:rPr>
              <a:t>Open to farms without an RPA ELM revenue agreement</a:t>
            </a:r>
          </a:p>
        </p:txBody>
      </p:sp>
      <p:sp>
        <p:nvSpPr>
          <p:cNvPr id="7" name="Text Placeholder 6">
            <a:extLst>
              <a:ext uri="{FF2B5EF4-FFF2-40B4-BE49-F238E27FC236}">
                <a16:creationId xmlns:a16="http://schemas.microsoft.com/office/drawing/2014/main" id="{B3E15C9A-CFDC-AFFE-CAE7-4F067116F2C0}"/>
              </a:ext>
            </a:extLst>
          </p:cNvPr>
          <p:cNvSpPr>
            <a:spLocks noGrp="1"/>
          </p:cNvSpPr>
          <p:nvPr>
            <p:ph type="body" sz="quarter" idx="3"/>
          </p:nvPr>
        </p:nvSpPr>
        <p:spPr>
          <a:xfrm>
            <a:off x="6194427" y="1582309"/>
            <a:ext cx="5183188" cy="823912"/>
          </a:xfrm>
        </p:spPr>
        <p:txBody>
          <a:bodyPr anchor="t"/>
          <a:lstStyle/>
          <a:p>
            <a:r>
              <a:rPr lang="en-GB" u="sng"/>
              <a:t>Window 2</a:t>
            </a:r>
          </a:p>
        </p:txBody>
      </p:sp>
      <p:sp>
        <p:nvSpPr>
          <p:cNvPr id="8" name="Content Placeholder 7">
            <a:extLst>
              <a:ext uri="{FF2B5EF4-FFF2-40B4-BE49-F238E27FC236}">
                <a16:creationId xmlns:a16="http://schemas.microsoft.com/office/drawing/2014/main" id="{2D756230-7D34-7B52-1048-98855D4C3D36}"/>
              </a:ext>
            </a:extLst>
          </p:cNvPr>
          <p:cNvSpPr>
            <a:spLocks noGrp="1"/>
          </p:cNvSpPr>
          <p:nvPr>
            <p:ph sz="quarter" idx="4"/>
          </p:nvPr>
        </p:nvSpPr>
        <p:spPr>
          <a:xfrm>
            <a:off x="5921374" y="2311872"/>
            <a:ext cx="6343651" cy="3684588"/>
          </a:xfrm>
        </p:spPr>
        <p:txBody>
          <a:bodyPr vert="horz" lIns="91440" tIns="45720" rIns="91440" bIns="45720" rtlCol="0" anchor="t">
            <a:normAutofit lnSpcReduction="10000"/>
          </a:bodyPr>
          <a:lstStyle/>
          <a:p>
            <a:r>
              <a:rPr lang="en-GB" dirty="0">
                <a:latin typeface="Calibri"/>
                <a:ea typeface="Calibri"/>
                <a:cs typeface="Calibri"/>
              </a:rPr>
              <a:t>Opens in September 2026; closing date depends on demand</a:t>
            </a:r>
          </a:p>
          <a:p>
            <a:r>
              <a:rPr lang="en-GB" dirty="0">
                <a:latin typeface="Calibri"/>
                <a:ea typeface="Calibri"/>
                <a:cs typeface="Calibri"/>
              </a:rPr>
              <a:t>Eligibility requires at least 3ha of land (at 1st January 2026)</a:t>
            </a:r>
          </a:p>
          <a:p>
            <a:endParaRPr lang="en-GB" dirty="0"/>
          </a:p>
          <a:p>
            <a:pPr marL="0" indent="0">
              <a:buNone/>
            </a:pPr>
            <a:r>
              <a:rPr lang="en-GB" sz="3200" b="1" i="1" dirty="0">
                <a:latin typeface="Calibri"/>
                <a:ea typeface="Calibri"/>
                <a:cs typeface="Calibri"/>
              </a:rPr>
              <a:t>(ELM </a:t>
            </a:r>
            <a:r>
              <a:rPr lang="en-GB" sz="3200" b="1" i="1" u="sng" dirty="0">
                <a:latin typeface="Calibri"/>
                <a:ea typeface="Calibri"/>
                <a:cs typeface="Calibri"/>
              </a:rPr>
              <a:t>capital grants </a:t>
            </a:r>
            <a:r>
              <a:rPr lang="en-GB" sz="3200" b="1" i="1" dirty="0">
                <a:latin typeface="Calibri"/>
                <a:ea typeface="Calibri"/>
                <a:cs typeface="Calibri"/>
              </a:rPr>
              <a:t>will open in July)</a:t>
            </a:r>
          </a:p>
        </p:txBody>
      </p:sp>
    </p:spTree>
    <p:extLst>
      <p:ext uri="{BB962C8B-B14F-4D97-AF65-F5344CB8AC3E}">
        <p14:creationId xmlns:p14="http://schemas.microsoft.com/office/powerpoint/2010/main" val="3697079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CA74AFC-CB5A-43D0-F49F-E099D1D4044A}"/>
              </a:ext>
            </a:extLst>
          </p:cNvPr>
          <p:cNvSpPr>
            <a:spLocks noGrp="1"/>
          </p:cNvSpPr>
          <p:nvPr>
            <p:ph type="title"/>
          </p:nvPr>
        </p:nvSpPr>
        <p:spPr>
          <a:xfrm>
            <a:off x="914400" y="0"/>
            <a:ext cx="10515600" cy="1325563"/>
          </a:xfrm>
        </p:spPr>
        <p:txBody>
          <a:bodyPr/>
          <a:lstStyle/>
          <a:p>
            <a:r>
              <a:rPr lang="en-GB"/>
              <a:t>SFI26 Payment Changes</a:t>
            </a:r>
          </a:p>
        </p:txBody>
      </p:sp>
      <p:sp>
        <p:nvSpPr>
          <p:cNvPr id="8" name="Text Placeholder 7">
            <a:extLst>
              <a:ext uri="{FF2B5EF4-FFF2-40B4-BE49-F238E27FC236}">
                <a16:creationId xmlns:a16="http://schemas.microsoft.com/office/drawing/2014/main" id="{35989ED0-F701-A558-F887-B501CB76F627}"/>
              </a:ext>
            </a:extLst>
          </p:cNvPr>
          <p:cNvSpPr>
            <a:spLocks noGrp="1"/>
          </p:cNvSpPr>
          <p:nvPr>
            <p:ph type="body" idx="1"/>
          </p:nvPr>
        </p:nvSpPr>
        <p:spPr>
          <a:xfrm>
            <a:off x="488092" y="1100878"/>
            <a:ext cx="11368216" cy="823912"/>
          </a:xfrm>
        </p:spPr>
        <p:txBody>
          <a:bodyPr anchor="t">
            <a:normAutofit/>
          </a:bodyPr>
          <a:lstStyle/>
          <a:p>
            <a:r>
              <a:rPr lang="en-GB" b="0"/>
              <a:t>Some payment rates updated in line with the ‘income foregone plus costs’ approach</a:t>
            </a:r>
          </a:p>
        </p:txBody>
      </p:sp>
      <p:sp>
        <p:nvSpPr>
          <p:cNvPr id="9" name="Content Placeholder 8">
            <a:extLst>
              <a:ext uri="{FF2B5EF4-FFF2-40B4-BE49-F238E27FC236}">
                <a16:creationId xmlns:a16="http://schemas.microsoft.com/office/drawing/2014/main" id="{1F12BD78-E943-57FB-8E99-4A60FA458005}"/>
              </a:ext>
            </a:extLst>
          </p:cNvPr>
          <p:cNvSpPr>
            <a:spLocks noGrp="1"/>
          </p:cNvSpPr>
          <p:nvPr>
            <p:ph sz="half" idx="2"/>
          </p:nvPr>
        </p:nvSpPr>
        <p:spPr>
          <a:xfrm>
            <a:off x="370704" y="2138933"/>
            <a:ext cx="6638108" cy="3684588"/>
          </a:xfrm>
        </p:spPr>
        <p:txBody>
          <a:bodyPr>
            <a:noAutofit/>
          </a:bodyPr>
          <a:lstStyle/>
          <a:p>
            <a:r>
              <a:rPr lang="en-GB" sz="2400" dirty="0"/>
              <a:t>UPL1: Moderate livestock grazing on moorland £35/ha (increased from £20/ha)</a:t>
            </a:r>
          </a:p>
          <a:p>
            <a:r>
              <a:rPr lang="en-GB" sz="2400" dirty="0"/>
              <a:t>UPL2: Low livestock grazing on moorland £89/ha (increased from £53/ha)</a:t>
            </a:r>
          </a:p>
          <a:p>
            <a:r>
              <a:rPr lang="en-GB" sz="2400" dirty="0"/>
              <a:t>UPL3: Limited livestock grazing on moorland £111/ha (increased from £66/ha)</a:t>
            </a:r>
          </a:p>
          <a:p>
            <a:r>
              <a:rPr lang="en-GB" sz="2400" dirty="0"/>
              <a:t>UPL8: Shepherding livestock on moorland (remove stock for at least 4 months) £74/ha (increased from £43/ha)</a:t>
            </a:r>
          </a:p>
          <a:p>
            <a:r>
              <a:rPr lang="en-GB" sz="2400" dirty="0"/>
              <a:t>UPL10: Shepherding livestock on moorland (remove stock for at least 8 months) £102/ha (increased from £48/ha)</a:t>
            </a:r>
          </a:p>
          <a:p>
            <a:endParaRPr lang="en-GB" sz="2400" dirty="0"/>
          </a:p>
        </p:txBody>
      </p:sp>
      <p:sp>
        <p:nvSpPr>
          <p:cNvPr id="10" name="Text Placeholder 9">
            <a:extLst>
              <a:ext uri="{FF2B5EF4-FFF2-40B4-BE49-F238E27FC236}">
                <a16:creationId xmlns:a16="http://schemas.microsoft.com/office/drawing/2014/main" id="{67EC8250-F781-A866-841E-1BA843472E16}"/>
              </a:ext>
            </a:extLst>
          </p:cNvPr>
          <p:cNvSpPr>
            <a:spLocks noGrp="1"/>
          </p:cNvSpPr>
          <p:nvPr>
            <p:ph type="body" sz="quarter" idx="3"/>
          </p:nvPr>
        </p:nvSpPr>
        <p:spPr>
          <a:xfrm>
            <a:off x="7418086" y="1725965"/>
            <a:ext cx="5183188" cy="823912"/>
          </a:xfrm>
        </p:spPr>
        <p:txBody>
          <a:bodyPr>
            <a:normAutofit/>
          </a:bodyPr>
          <a:lstStyle/>
          <a:p>
            <a:r>
              <a:rPr lang="en-GB" sz="2800" u="sng" dirty="0"/>
              <a:t>Payment reductions</a:t>
            </a:r>
          </a:p>
          <a:p>
            <a:endParaRPr lang="en-GB" dirty="0"/>
          </a:p>
        </p:txBody>
      </p:sp>
      <p:sp>
        <p:nvSpPr>
          <p:cNvPr id="11" name="Content Placeholder 10">
            <a:extLst>
              <a:ext uri="{FF2B5EF4-FFF2-40B4-BE49-F238E27FC236}">
                <a16:creationId xmlns:a16="http://schemas.microsoft.com/office/drawing/2014/main" id="{702F53C4-34D2-693D-8ED7-FD7B8939B9AD}"/>
              </a:ext>
            </a:extLst>
          </p:cNvPr>
          <p:cNvSpPr>
            <a:spLocks noGrp="1"/>
          </p:cNvSpPr>
          <p:nvPr>
            <p:ph sz="quarter" idx="4"/>
          </p:nvPr>
        </p:nvSpPr>
        <p:spPr>
          <a:xfrm>
            <a:off x="7161212" y="2116581"/>
            <a:ext cx="5183188" cy="3684588"/>
          </a:xfrm>
        </p:spPr>
        <p:txBody>
          <a:bodyPr>
            <a:normAutofit/>
          </a:bodyPr>
          <a:lstStyle/>
          <a:p>
            <a:r>
              <a:rPr lang="en-GB" sz="2400" b="1" dirty="0"/>
              <a:t>CSAM3: Herbal leys £224/ha (decreased from £382/ha)</a:t>
            </a:r>
          </a:p>
          <a:p>
            <a:pPr marL="0" indent="0">
              <a:buNone/>
            </a:pPr>
            <a:endParaRPr lang="en-GB" sz="1000" b="1" dirty="0"/>
          </a:p>
          <a:p>
            <a:r>
              <a:rPr lang="en-GB" sz="2400" b="1" dirty="0"/>
              <a:t>CAHL2: Winter bird food £648/ha (decreased from £853/ha)</a:t>
            </a:r>
          </a:p>
          <a:p>
            <a:pPr marL="0" indent="0">
              <a:buNone/>
            </a:pPr>
            <a:endParaRPr lang="en-GB" sz="1000" b="1" dirty="0"/>
          </a:p>
          <a:p>
            <a:r>
              <a:rPr lang="en-GB" sz="2400" b="1" dirty="0"/>
              <a:t>CNUM3: Legume fallow £532/ha (decreased from £593/ha)</a:t>
            </a:r>
          </a:p>
          <a:p>
            <a:endParaRPr lang="en-GB" sz="2400" dirty="0"/>
          </a:p>
        </p:txBody>
      </p:sp>
      <p:sp>
        <p:nvSpPr>
          <p:cNvPr id="12" name="Text Placeholder 9">
            <a:extLst>
              <a:ext uri="{FF2B5EF4-FFF2-40B4-BE49-F238E27FC236}">
                <a16:creationId xmlns:a16="http://schemas.microsoft.com/office/drawing/2014/main" id="{0BC5CE08-FAD0-AE53-68D8-F30A0E273D50}"/>
              </a:ext>
            </a:extLst>
          </p:cNvPr>
          <p:cNvSpPr txBox="1">
            <a:spLocks/>
          </p:cNvSpPr>
          <p:nvPr/>
        </p:nvSpPr>
        <p:spPr>
          <a:xfrm>
            <a:off x="488092" y="1725965"/>
            <a:ext cx="5183188"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u="sng"/>
              <a:t>Payment increases</a:t>
            </a:r>
          </a:p>
          <a:p>
            <a:endParaRPr lang="en-GB"/>
          </a:p>
        </p:txBody>
      </p:sp>
    </p:spTree>
    <p:extLst>
      <p:ext uri="{BB962C8B-B14F-4D97-AF65-F5344CB8AC3E}">
        <p14:creationId xmlns:p14="http://schemas.microsoft.com/office/powerpoint/2010/main" val="2163145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42272-F5A4-991C-FF3C-1C0BB613BC8E}"/>
              </a:ext>
            </a:extLst>
          </p:cNvPr>
          <p:cNvSpPr>
            <a:spLocks noGrp="1"/>
          </p:cNvSpPr>
          <p:nvPr>
            <p:ph type="title"/>
          </p:nvPr>
        </p:nvSpPr>
        <p:spPr/>
        <p:txBody>
          <a:bodyPr/>
          <a:lstStyle/>
          <a:p>
            <a:r>
              <a:rPr lang="en-GB"/>
              <a:t>SFI actions NOT in 2026 offer (1)</a:t>
            </a:r>
          </a:p>
        </p:txBody>
      </p:sp>
      <p:sp>
        <p:nvSpPr>
          <p:cNvPr id="3" name="Content Placeholder 2">
            <a:extLst>
              <a:ext uri="{FF2B5EF4-FFF2-40B4-BE49-F238E27FC236}">
                <a16:creationId xmlns:a16="http://schemas.microsoft.com/office/drawing/2014/main" id="{35A9242C-C03C-45B7-E2D8-3C067A2B2164}"/>
              </a:ext>
            </a:extLst>
          </p:cNvPr>
          <p:cNvSpPr>
            <a:spLocks noGrp="1"/>
          </p:cNvSpPr>
          <p:nvPr>
            <p:ph sz="half" idx="1"/>
          </p:nvPr>
        </p:nvSpPr>
        <p:spPr/>
        <p:txBody>
          <a:bodyPr vert="horz" lIns="91440" tIns="45720" rIns="91440" bIns="45720" rtlCol="0" anchor="t">
            <a:normAutofit fontScale="92500" lnSpcReduction="20000"/>
          </a:bodyPr>
          <a:lstStyle/>
          <a:p>
            <a:pPr marL="0" indent="0">
              <a:buNone/>
            </a:pPr>
            <a:r>
              <a:rPr lang="en-GB" b="1"/>
              <a:t>Soils</a:t>
            </a:r>
          </a:p>
          <a:p>
            <a:r>
              <a:rPr lang="en-GB"/>
              <a:t>CSAM1 Soil management plan</a:t>
            </a:r>
          </a:p>
          <a:p>
            <a:r>
              <a:rPr lang="en-GB">
                <a:latin typeface="Calibri"/>
                <a:ea typeface="Calibri"/>
                <a:cs typeface="Calibri"/>
              </a:rPr>
              <a:t>SOH2 Spring-sown cover crop</a:t>
            </a:r>
          </a:p>
          <a:p>
            <a:r>
              <a:rPr lang="en-GB">
                <a:latin typeface="Calibri"/>
                <a:ea typeface="Calibri"/>
                <a:cs typeface="Calibri"/>
              </a:rPr>
              <a:t>SOH4 Winter cover following maize</a:t>
            </a:r>
            <a:endParaRPr lang="en-GB"/>
          </a:p>
          <a:p>
            <a:endParaRPr lang="en-GB"/>
          </a:p>
          <a:p>
            <a:pPr marL="0" indent="0">
              <a:buNone/>
            </a:pPr>
            <a:r>
              <a:rPr lang="en-GB" b="1"/>
              <a:t>IPM </a:t>
            </a:r>
          </a:p>
          <a:p>
            <a:r>
              <a:rPr lang="en-GB"/>
              <a:t>CIPM1 IPM plan</a:t>
            </a:r>
          </a:p>
          <a:p>
            <a:endParaRPr lang="en-GB"/>
          </a:p>
          <a:p>
            <a:pPr marL="0" indent="0">
              <a:buNone/>
            </a:pPr>
            <a:r>
              <a:rPr lang="en-GB" b="1"/>
              <a:t>Nutrients</a:t>
            </a:r>
          </a:p>
          <a:p>
            <a:r>
              <a:rPr lang="en-GB"/>
              <a:t>CNUM1 nutrient management plan</a:t>
            </a:r>
          </a:p>
        </p:txBody>
      </p:sp>
      <p:sp>
        <p:nvSpPr>
          <p:cNvPr id="5" name="Content Placeholder 3">
            <a:extLst>
              <a:ext uri="{FF2B5EF4-FFF2-40B4-BE49-F238E27FC236}">
                <a16:creationId xmlns:a16="http://schemas.microsoft.com/office/drawing/2014/main" id="{F5D919FB-1164-4D60-1AF3-17C4466E7C20}"/>
              </a:ext>
            </a:extLst>
          </p:cNvPr>
          <p:cNvSpPr>
            <a:spLocks noGrp="1"/>
          </p:cNvSpPr>
          <p:nvPr>
            <p:ph sz="half" idx="2"/>
          </p:nvPr>
        </p:nvSpPr>
        <p:spPr>
          <a:xfrm>
            <a:off x="6172200" y="1825625"/>
            <a:ext cx="5181600" cy="4351338"/>
          </a:xfrm>
        </p:spPr>
        <p:txBody>
          <a:bodyPr vert="horz" lIns="91440" tIns="45720" rIns="91440" bIns="45720" rtlCol="0" anchor="t">
            <a:normAutofit fontScale="92500" lnSpcReduction="20000"/>
          </a:bodyPr>
          <a:lstStyle/>
          <a:p>
            <a:pPr marL="0" indent="0">
              <a:buNone/>
            </a:pPr>
            <a:r>
              <a:rPr lang="en-GB" b="1"/>
              <a:t>Precision farming </a:t>
            </a:r>
          </a:p>
          <a:p>
            <a:r>
              <a:rPr lang="en-GB"/>
              <a:t>PRF3 Non-mechanical robotic weeding</a:t>
            </a:r>
          </a:p>
          <a:p>
            <a:endParaRPr lang="en-GB"/>
          </a:p>
          <a:p>
            <a:pPr marL="0" indent="0">
              <a:buNone/>
            </a:pPr>
            <a:r>
              <a:rPr lang="en-GB" b="1">
                <a:latin typeface="Calibri"/>
                <a:ea typeface="Calibri"/>
                <a:cs typeface="Calibri"/>
              </a:rPr>
              <a:t>Boundaries</a:t>
            </a:r>
            <a:r>
              <a:rPr lang="en-GB">
                <a:latin typeface="Calibri"/>
                <a:ea typeface="Calibri"/>
                <a:cs typeface="Calibri"/>
              </a:rPr>
              <a:t> </a:t>
            </a:r>
            <a:endParaRPr lang="en-GB" b="1"/>
          </a:p>
          <a:p>
            <a:r>
              <a:rPr lang="en-GB"/>
              <a:t>CHRW1 Assess and record hedgerow condition </a:t>
            </a:r>
          </a:p>
          <a:p>
            <a:r>
              <a:rPr lang="en-GB">
                <a:latin typeface="Calibri"/>
                <a:ea typeface="Calibri"/>
                <a:cs typeface="Calibri"/>
              </a:rPr>
              <a:t>CHRW3 Maintain or establish hedgerow trees </a:t>
            </a:r>
          </a:p>
          <a:p>
            <a:endParaRPr lang="en-GB"/>
          </a:p>
        </p:txBody>
      </p:sp>
    </p:spTree>
    <p:extLst>
      <p:ext uri="{BB962C8B-B14F-4D97-AF65-F5344CB8AC3E}">
        <p14:creationId xmlns:p14="http://schemas.microsoft.com/office/powerpoint/2010/main" val="284144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33CAA4-AF3A-DDCD-6774-5DBA73A3A58B}"/>
              </a:ext>
            </a:extLst>
          </p:cNvPr>
          <p:cNvSpPr>
            <a:spLocks noGrp="1"/>
          </p:cNvSpPr>
          <p:nvPr>
            <p:ph type="title"/>
          </p:nvPr>
        </p:nvSpPr>
        <p:spPr/>
        <p:txBody>
          <a:bodyPr/>
          <a:lstStyle/>
          <a:p>
            <a:r>
              <a:rPr lang="en-GB"/>
              <a:t>SFI actions NOT in 2026 offer (2)</a:t>
            </a:r>
          </a:p>
        </p:txBody>
      </p:sp>
      <p:sp>
        <p:nvSpPr>
          <p:cNvPr id="5" name="Content Placeholder 4">
            <a:extLst>
              <a:ext uri="{FF2B5EF4-FFF2-40B4-BE49-F238E27FC236}">
                <a16:creationId xmlns:a16="http://schemas.microsoft.com/office/drawing/2014/main" id="{6E0BE295-2038-81A8-3337-E809ED21CDE7}"/>
              </a:ext>
            </a:extLst>
          </p:cNvPr>
          <p:cNvSpPr>
            <a:spLocks noGrp="1"/>
          </p:cNvSpPr>
          <p:nvPr>
            <p:ph sz="half" idx="1"/>
          </p:nvPr>
        </p:nvSpPr>
        <p:spPr>
          <a:xfrm>
            <a:off x="6172200" y="1758478"/>
            <a:ext cx="5181600" cy="4351338"/>
          </a:xfrm>
        </p:spPr>
        <p:txBody>
          <a:bodyPr vert="horz" lIns="91440" tIns="45720" rIns="91440" bIns="45720" rtlCol="0" anchor="t">
            <a:normAutofit fontScale="92500" lnSpcReduction="10000"/>
          </a:bodyPr>
          <a:lstStyle/>
          <a:p>
            <a:pPr marL="0" indent="0">
              <a:buNone/>
            </a:pPr>
            <a:r>
              <a:rPr lang="en-GB" b="1"/>
              <a:t>Buffers</a:t>
            </a:r>
          </a:p>
          <a:p>
            <a:r>
              <a:rPr lang="en-GB">
                <a:latin typeface="Calibri"/>
                <a:ea typeface="Calibri"/>
                <a:cs typeface="Calibri"/>
              </a:rPr>
              <a:t>BFS2/BFS3 Buffer in-field ponds</a:t>
            </a:r>
          </a:p>
          <a:p>
            <a:r>
              <a:rPr lang="en-GB">
                <a:latin typeface="Calibri"/>
                <a:ea typeface="Calibri"/>
                <a:cs typeface="Calibri"/>
              </a:rPr>
              <a:t>BFS4/ BFS5 Protect in-field trees</a:t>
            </a:r>
          </a:p>
          <a:p>
            <a:endParaRPr lang="en-GB"/>
          </a:p>
          <a:p>
            <a:pPr marL="0" indent="0">
              <a:buNone/>
            </a:pPr>
            <a:r>
              <a:rPr lang="en-GB" b="1"/>
              <a:t>Species Recovery </a:t>
            </a:r>
          </a:p>
          <a:p>
            <a:r>
              <a:rPr lang="en-GB"/>
              <a:t>SPM2 Native breeds on grazed habitats supplement (50-80%) </a:t>
            </a:r>
          </a:p>
          <a:p>
            <a:r>
              <a:rPr lang="en-GB"/>
              <a:t>SPM4 Native breeds on extensively managed habitats supplement (50-80%) </a:t>
            </a:r>
          </a:p>
          <a:p>
            <a:endParaRPr lang="en-GB"/>
          </a:p>
        </p:txBody>
      </p:sp>
      <p:sp>
        <p:nvSpPr>
          <p:cNvPr id="6" name="Content Placeholder 5">
            <a:extLst>
              <a:ext uri="{FF2B5EF4-FFF2-40B4-BE49-F238E27FC236}">
                <a16:creationId xmlns:a16="http://schemas.microsoft.com/office/drawing/2014/main" id="{AC67D65C-3DA9-2F32-445E-C5846334A3DA}"/>
              </a:ext>
            </a:extLst>
          </p:cNvPr>
          <p:cNvSpPr>
            <a:spLocks noGrp="1"/>
          </p:cNvSpPr>
          <p:nvPr>
            <p:ph sz="half" idx="2"/>
          </p:nvPr>
        </p:nvSpPr>
        <p:spPr>
          <a:xfrm>
            <a:off x="838200" y="1758478"/>
            <a:ext cx="5181600" cy="4351338"/>
          </a:xfrm>
        </p:spPr>
        <p:txBody>
          <a:bodyPr>
            <a:normAutofit fontScale="92500" lnSpcReduction="10000"/>
          </a:bodyPr>
          <a:lstStyle/>
          <a:p>
            <a:pPr marL="0" indent="0">
              <a:buNone/>
            </a:pPr>
            <a:r>
              <a:rPr lang="en-GB" b="1"/>
              <a:t>Arable wildlife</a:t>
            </a:r>
          </a:p>
          <a:p>
            <a:r>
              <a:rPr lang="en-GB"/>
              <a:t>AHW1 </a:t>
            </a:r>
            <a:r>
              <a:rPr lang="en-GB" err="1"/>
              <a:t>Bumblebird</a:t>
            </a:r>
            <a:r>
              <a:rPr lang="en-GB"/>
              <a:t> mix </a:t>
            </a:r>
          </a:p>
          <a:p>
            <a:r>
              <a:rPr lang="en-GB"/>
              <a:t>AHW12 woodland edges on arable land </a:t>
            </a:r>
          </a:p>
          <a:p>
            <a:endParaRPr lang="en-GB"/>
          </a:p>
          <a:p>
            <a:pPr marL="0" indent="0">
              <a:buNone/>
            </a:pPr>
            <a:r>
              <a:rPr lang="en-GB" b="1"/>
              <a:t>Grassland wildlife</a:t>
            </a:r>
          </a:p>
          <a:p>
            <a:r>
              <a:rPr lang="en-GB"/>
              <a:t>GRH6 species-rich grassland</a:t>
            </a:r>
          </a:p>
          <a:p>
            <a:r>
              <a:rPr lang="en-GB"/>
              <a:t>GRH11 Cattle grazing supplement (non-moorland)</a:t>
            </a:r>
          </a:p>
        </p:txBody>
      </p:sp>
    </p:spTree>
    <p:extLst>
      <p:ext uri="{BB962C8B-B14F-4D97-AF65-F5344CB8AC3E}">
        <p14:creationId xmlns:p14="http://schemas.microsoft.com/office/powerpoint/2010/main" val="3128771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3199D-ABAC-EF45-F372-18A275109DF1}"/>
              </a:ext>
            </a:extLst>
          </p:cNvPr>
          <p:cNvSpPr>
            <a:spLocks noGrp="1"/>
          </p:cNvSpPr>
          <p:nvPr>
            <p:ph type="title"/>
          </p:nvPr>
        </p:nvSpPr>
        <p:spPr/>
        <p:txBody>
          <a:bodyPr/>
          <a:lstStyle/>
          <a:p>
            <a:r>
              <a:rPr lang="en-GB"/>
              <a:t>SFI actions NOT in 2026 offer (3)</a:t>
            </a:r>
          </a:p>
        </p:txBody>
      </p:sp>
      <p:sp>
        <p:nvSpPr>
          <p:cNvPr id="4" name="Content Placeholder 3">
            <a:extLst>
              <a:ext uri="{FF2B5EF4-FFF2-40B4-BE49-F238E27FC236}">
                <a16:creationId xmlns:a16="http://schemas.microsoft.com/office/drawing/2014/main" id="{E0EDFD17-F1F0-38E1-E462-B52E8068C70B}"/>
              </a:ext>
            </a:extLst>
          </p:cNvPr>
          <p:cNvSpPr>
            <a:spLocks noGrp="1"/>
          </p:cNvSpPr>
          <p:nvPr>
            <p:ph sz="half" idx="2"/>
          </p:nvPr>
        </p:nvSpPr>
        <p:spPr>
          <a:xfrm>
            <a:off x="1015315" y="1850339"/>
            <a:ext cx="5181600" cy="4351338"/>
          </a:xfrm>
        </p:spPr>
        <p:txBody>
          <a:bodyPr>
            <a:normAutofit fontScale="92500"/>
          </a:bodyPr>
          <a:lstStyle/>
          <a:p>
            <a:pPr marL="0" indent="0">
              <a:buNone/>
            </a:pPr>
            <a:r>
              <a:rPr lang="en-GB" b="1"/>
              <a:t>Moorland</a:t>
            </a:r>
          </a:p>
          <a:p>
            <a:r>
              <a:rPr lang="en-GB"/>
              <a:t>CMOR1 Assess moorland</a:t>
            </a:r>
          </a:p>
          <a:p>
            <a:r>
              <a:rPr lang="en-GB"/>
              <a:t>UPL4 Keep cattle and ponies on moorland supplement (&lt;30% GLU) </a:t>
            </a:r>
          </a:p>
          <a:p>
            <a:r>
              <a:rPr lang="en-GB"/>
              <a:t>UPL7 Shepherding livestock on moorland (no required stock removal period) </a:t>
            </a:r>
          </a:p>
          <a:p>
            <a:r>
              <a:rPr lang="en-GB"/>
              <a:t>UPL9 Shepherding livestock on moorland (remove stock for at least 6 months) </a:t>
            </a:r>
          </a:p>
        </p:txBody>
      </p:sp>
      <p:sp>
        <p:nvSpPr>
          <p:cNvPr id="6" name="Content Placeholder 2">
            <a:extLst>
              <a:ext uri="{FF2B5EF4-FFF2-40B4-BE49-F238E27FC236}">
                <a16:creationId xmlns:a16="http://schemas.microsoft.com/office/drawing/2014/main" id="{C3DD501A-6CB7-ECD0-1830-615BE0070578}"/>
              </a:ext>
            </a:extLst>
          </p:cNvPr>
          <p:cNvSpPr>
            <a:spLocks noGrp="1"/>
          </p:cNvSpPr>
          <p:nvPr>
            <p:ph sz="half" idx="1"/>
          </p:nvPr>
        </p:nvSpPr>
        <p:spPr>
          <a:xfrm>
            <a:off x="6807200" y="1851025"/>
            <a:ext cx="5181600" cy="4351338"/>
          </a:xfrm>
        </p:spPr>
        <p:txBody>
          <a:bodyPr>
            <a:normAutofit/>
          </a:bodyPr>
          <a:lstStyle/>
          <a:p>
            <a:pPr marL="0" indent="0">
              <a:buNone/>
            </a:pPr>
            <a:r>
              <a:rPr lang="en-GB" b="1"/>
              <a:t>Waterbodies</a:t>
            </a:r>
            <a:r>
              <a:rPr lang="en-GB"/>
              <a:t> </a:t>
            </a:r>
          </a:p>
          <a:p>
            <a:r>
              <a:rPr lang="en-GB"/>
              <a:t>WBD5 Intensive grassland adjacent to a watercourse </a:t>
            </a:r>
          </a:p>
          <a:p>
            <a:r>
              <a:rPr lang="en-GB"/>
              <a:t>WBD8 Manage grassland to reduce nutrient levels in groundwater </a:t>
            </a:r>
          </a:p>
          <a:p>
            <a:r>
              <a:rPr lang="en-GB"/>
              <a:t>WBD9 Nil fertiliser supplement</a:t>
            </a:r>
          </a:p>
        </p:txBody>
      </p:sp>
    </p:spTree>
    <p:extLst>
      <p:ext uri="{BB962C8B-B14F-4D97-AF65-F5344CB8AC3E}">
        <p14:creationId xmlns:p14="http://schemas.microsoft.com/office/powerpoint/2010/main" val="547562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771BC-2B5D-7BD0-DA90-900E879F55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371890-590B-550F-67AE-A93C72DE86E0}"/>
              </a:ext>
            </a:extLst>
          </p:cNvPr>
          <p:cNvSpPr>
            <a:spLocks noGrp="1"/>
          </p:cNvSpPr>
          <p:nvPr>
            <p:ph type="title"/>
          </p:nvPr>
        </p:nvSpPr>
        <p:spPr>
          <a:xfrm>
            <a:off x="2062162" y="184150"/>
            <a:ext cx="6753225" cy="1325563"/>
          </a:xfrm>
        </p:spPr>
        <p:txBody>
          <a:bodyPr>
            <a:normAutofit/>
          </a:bodyPr>
          <a:lstStyle/>
          <a:p>
            <a:r>
              <a:rPr lang="en-GB" sz="5000" b="1" dirty="0"/>
              <a:t>For more information:</a:t>
            </a:r>
          </a:p>
        </p:txBody>
      </p:sp>
      <p:sp>
        <p:nvSpPr>
          <p:cNvPr id="9" name="TextBox 8">
            <a:extLst>
              <a:ext uri="{FF2B5EF4-FFF2-40B4-BE49-F238E27FC236}">
                <a16:creationId xmlns:a16="http://schemas.microsoft.com/office/drawing/2014/main" id="{8439F022-A3A6-2889-1BD4-DCDC5C3A58A8}"/>
              </a:ext>
            </a:extLst>
          </p:cNvPr>
          <p:cNvSpPr txBox="1"/>
          <p:nvPr/>
        </p:nvSpPr>
        <p:spPr>
          <a:xfrm>
            <a:off x="504824" y="1509713"/>
            <a:ext cx="11572875" cy="4678204"/>
          </a:xfrm>
          <a:prstGeom prst="rect">
            <a:avLst/>
          </a:prstGeom>
          <a:noFill/>
        </p:spPr>
        <p:txBody>
          <a:bodyPr wrap="square" rtlCol="0">
            <a:spAutoFit/>
          </a:bodyPr>
          <a:lstStyle/>
          <a:p>
            <a:pPr marL="285750" indent="-285750">
              <a:buFont typeface="Arial" panose="020B0604020202020204" pitchFamily="34" charset="0"/>
              <a:buChar char="•"/>
            </a:pPr>
            <a:r>
              <a:rPr lang="en-GB" sz="3500" b="1" dirty="0"/>
              <a:t>NFU ONLINE</a:t>
            </a:r>
            <a:r>
              <a:rPr lang="en-GB" sz="3500" dirty="0"/>
              <a:t>:  </a:t>
            </a:r>
            <a:r>
              <a:rPr lang="en-GB" sz="3500" b="1" dirty="0">
                <a:hlinkClick r:id="rId3"/>
              </a:rPr>
              <a:t>www.nfuonline.com</a:t>
            </a:r>
            <a:endParaRPr lang="en-GB" sz="3500" b="1" dirty="0"/>
          </a:p>
          <a:p>
            <a:pPr marL="285750" indent="-285750">
              <a:buFont typeface="Arial" panose="020B0604020202020204" pitchFamily="34" charset="0"/>
              <a:buChar char="•"/>
            </a:pPr>
            <a:endParaRPr lang="en-GB" sz="3500" dirty="0"/>
          </a:p>
          <a:p>
            <a:pPr marL="285750" indent="-285750">
              <a:buFont typeface="Arial" panose="020B0604020202020204" pitchFamily="34" charset="0"/>
              <a:buChar char="•"/>
            </a:pPr>
            <a:r>
              <a:rPr lang="en-GB" sz="3500" b="1" dirty="0"/>
              <a:t>NFU Call First</a:t>
            </a:r>
            <a:r>
              <a:rPr lang="en-GB" sz="3500" dirty="0"/>
              <a:t>:   </a:t>
            </a:r>
            <a:r>
              <a:rPr lang="en-GB" sz="3500" b="1" dirty="0"/>
              <a:t>0370 845 8458</a:t>
            </a:r>
          </a:p>
          <a:p>
            <a:pPr marL="285750" indent="-285750">
              <a:buFont typeface="Arial" panose="020B0604020202020204" pitchFamily="34" charset="0"/>
              <a:buChar char="•"/>
            </a:pPr>
            <a:endParaRPr lang="en-GB" sz="3500" b="1" dirty="0"/>
          </a:p>
          <a:p>
            <a:pPr marL="285750" indent="-285750">
              <a:buFont typeface="Arial" panose="020B0604020202020204" pitchFamily="34" charset="0"/>
              <a:buChar char="•"/>
            </a:pPr>
            <a:r>
              <a:rPr lang="en-GB" sz="3500" b="1" dirty="0"/>
              <a:t>9:30am on Wednesday for NFU Webinar on FETF. REGISTER AT NFU ONLINE</a:t>
            </a:r>
          </a:p>
          <a:p>
            <a:pPr marL="285750" indent="-285750">
              <a:buFont typeface="Arial" panose="020B0604020202020204" pitchFamily="34" charset="0"/>
              <a:buChar char="•"/>
            </a:pPr>
            <a:endParaRPr lang="en-GB" sz="3500" b="1" dirty="0"/>
          </a:p>
          <a:p>
            <a:pPr marL="285750" indent="-285750">
              <a:buFont typeface="Arial" panose="020B0604020202020204" pitchFamily="34" charset="0"/>
              <a:buChar char="•"/>
            </a:pPr>
            <a:r>
              <a:rPr lang="en-GB" sz="3500" b="1" dirty="0"/>
              <a:t>Defra: </a:t>
            </a:r>
            <a:r>
              <a:rPr lang="en-GB" sz="3500" b="1" dirty="0">
                <a:hlinkClick r:id="rId4"/>
              </a:rPr>
              <a:t>www.gov.uk/environment/food-and-farming</a:t>
            </a:r>
            <a:r>
              <a:rPr lang="en-GB" sz="3500" b="1" dirty="0"/>
              <a:t> </a:t>
            </a:r>
          </a:p>
          <a:p>
            <a:pPr marL="285750" indent="-285750">
              <a:buFont typeface="Arial" panose="020B0604020202020204" pitchFamily="34" charset="0"/>
              <a:buChar char="•"/>
            </a:pPr>
            <a:endParaRPr lang="en-GB" b="1" dirty="0"/>
          </a:p>
        </p:txBody>
      </p:sp>
    </p:spTree>
    <p:extLst>
      <p:ext uri="{BB962C8B-B14F-4D97-AF65-F5344CB8AC3E}">
        <p14:creationId xmlns:p14="http://schemas.microsoft.com/office/powerpoint/2010/main" val="511478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68442-1A53-CBA6-2EB5-6120B35198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52FBDB-1FBA-8307-301B-22F8F1F615B1}"/>
              </a:ext>
            </a:extLst>
          </p:cNvPr>
          <p:cNvSpPr>
            <a:spLocks noGrp="1"/>
          </p:cNvSpPr>
          <p:nvPr>
            <p:ph type="title"/>
          </p:nvPr>
        </p:nvSpPr>
        <p:spPr>
          <a:xfrm>
            <a:off x="431371" y="19050"/>
            <a:ext cx="11617291" cy="1325033"/>
          </a:xfrm>
        </p:spPr>
        <p:txBody>
          <a:bodyPr>
            <a:normAutofit/>
          </a:bodyPr>
          <a:lstStyle/>
          <a:p>
            <a:pPr defTabSz="1219170">
              <a:spcBef>
                <a:spcPts val="1333"/>
              </a:spcBef>
              <a:defRPr/>
            </a:pPr>
            <a:r>
              <a:rPr lang="en-GB" sz="4800" b="1" dirty="0"/>
              <a:t>Farming Equipment &amp; Technology Fund 2026</a:t>
            </a:r>
          </a:p>
        </p:txBody>
      </p:sp>
      <p:sp>
        <p:nvSpPr>
          <p:cNvPr id="5" name="Content Placeholder 4">
            <a:extLst>
              <a:ext uri="{FF2B5EF4-FFF2-40B4-BE49-F238E27FC236}">
                <a16:creationId xmlns:a16="http://schemas.microsoft.com/office/drawing/2014/main" id="{CA1189DE-8470-3D72-EA2D-0D54FA2EB75D}"/>
              </a:ext>
            </a:extLst>
          </p:cNvPr>
          <p:cNvSpPr>
            <a:spLocks noGrp="1"/>
          </p:cNvSpPr>
          <p:nvPr>
            <p:ph idx="1"/>
          </p:nvPr>
        </p:nvSpPr>
        <p:spPr>
          <a:xfrm>
            <a:off x="240870" y="1344083"/>
            <a:ext cx="11807791" cy="4951942"/>
          </a:xfrm>
        </p:spPr>
        <p:txBody>
          <a:bodyPr>
            <a:noAutofit/>
          </a:bodyPr>
          <a:lstStyle/>
          <a:p>
            <a:pPr>
              <a:buNone/>
            </a:pPr>
            <a:r>
              <a:rPr lang="en-GB" sz="2400" b="1" dirty="0">
                <a:ea typeface="Aptos" panose="020B0004020202020204" pitchFamily="34" charset="0"/>
                <a:cs typeface="Aptos" panose="020B0004020202020204" pitchFamily="34" charset="0"/>
              </a:rPr>
              <a:t>Offer for 2026 for this competitive scheme –</a:t>
            </a:r>
            <a:r>
              <a:rPr lang="en-GB" sz="2400" dirty="0">
                <a:ea typeface="Aptos" panose="020B0004020202020204" pitchFamily="34" charset="0"/>
                <a:cs typeface="Aptos" panose="020B0004020202020204" pitchFamily="34" charset="0"/>
              </a:rPr>
              <a:t> No guarantee of application success </a:t>
            </a:r>
          </a:p>
          <a:p>
            <a:pPr>
              <a:buNone/>
            </a:pPr>
            <a:r>
              <a:rPr lang="en-GB" sz="2400" b="1" dirty="0">
                <a:solidFill>
                  <a:srgbClr val="EE0000"/>
                </a:solidFill>
                <a:ea typeface="Aptos" panose="020B0004020202020204" pitchFamily="34" charset="0"/>
                <a:cs typeface="Aptos" panose="020B0004020202020204" pitchFamily="34" charset="0"/>
              </a:rPr>
              <a:t>Application window opens: 17 March and closes at midday 28 April 2026*</a:t>
            </a:r>
            <a:r>
              <a:rPr lang="en-GB" sz="2400" dirty="0">
                <a:ea typeface="Aptos" panose="020B0004020202020204" pitchFamily="34" charset="0"/>
                <a:cs typeface="Aptos" panose="020B0004020202020204" pitchFamily="34" charset="0"/>
              </a:rPr>
              <a:t>  </a:t>
            </a:r>
          </a:p>
          <a:p>
            <a:pPr>
              <a:buNone/>
            </a:pPr>
            <a:r>
              <a:rPr lang="en-GB" sz="2400" b="1" dirty="0">
                <a:ea typeface="Aptos" panose="020B0004020202020204" pitchFamily="34" charset="0"/>
                <a:cs typeface="Aptos" panose="020B0004020202020204" pitchFamily="34" charset="0"/>
              </a:rPr>
              <a:t>Budget split - </a:t>
            </a:r>
            <a:r>
              <a:rPr lang="en-GB" sz="2400" dirty="0">
                <a:ea typeface="Aptos" panose="020B0004020202020204" pitchFamily="34" charset="0"/>
                <a:cs typeface="Aptos" panose="020B0004020202020204" pitchFamily="34" charset="0"/>
              </a:rPr>
              <a:t>as follows across the established themes:</a:t>
            </a:r>
          </a:p>
          <a:p>
            <a:pPr marL="457189" indent="-457189">
              <a:buSzPts val="1000"/>
              <a:buFont typeface="Symbol" panose="05050102010706020507" pitchFamily="18" charset="2"/>
              <a:buChar char=""/>
              <a:tabLst>
                <a:tab pos="609585" algn="l"/>
              </a:tabLst>
            </a:pPr>
            <a:r>
              <a:rPr lang="en-GB" sz="2400" dirty="0">
                <a:ea typeface="Times New Roman" panose="02020603050405020304" pitchFamily="18" charset="0"/>
                <a:cs typeface="Aptos" panose="020B0004020202020204" pitchFamily="34" charset="0"/>
              </a:rPr>
              <a:t>£20 million for farm productivity – 70 items</a:t>
            </a:r>
            <a:endParaRPr lang="en-GB" sz="2400" dirty="0">
              <a:ea typeface="Aptos" panose="020B0004020202020204" pitchFamily="34" charset="0"/>
              <a:cs typeface="Aptos" panose="020B0004020202020204" pitchFamily="34" charset="0"/>
            </a:endParaRPr>
          </a:p>
          <a:p>
            <a:pPr marL="457189" indent="-457189">
              <a:buSzPts val="1000"/>
              <a:buFont typeface="Symbol" panose="05050102010706020507" pitchFamily="18" charset="2"/>
              <a:buChar char=""/>
              <a:tabLst>
                <a:tab pos="609585" algn="l"/>
              </a:tabLst>
            </a:pPr>
            <a:r>
              <a:rPr lang="en-GB" sz="2400" dirty="0">
                <a:ea typeface="Times New Roman" panose="02020603050405020304" pitchFamily="18" charset="0"/>
                <a:cs typeface="Aptos" panose="020B0004020202020204" pitchFamily="34" charset="0"/>
              </a:rPr>
              <a:t>£20 million for animal health and welfare – 203 items</a:t>
            </a:r>
            <a:endParaRPr lang="en-GB" sz="2400" dirty="0">
              <a:ea typeface="Aptos" panose="020B0004020202020204" pitchFamily="34" charset="0"/>
              <a:cs typeface="Aptos" panose="020B0004020202020204" pitchFamily="34" charset="0"/>
            </a:endParaRPr>
          </a:p>
          <a:p>
            <a:pPr marL="457189" indent="-457189">
              <a:buSzPts val="1000"/>
              <a:buFont typeface="Symbol" panose="05050102010706020507" pitchFamily="18" charset="2"/>
              <a:buChar char=""/>
              <a:tabLst>
                <a:tab pos="609585" algn="l"/>
              </a:tabLst>
            </a:pPr>
            <a:r>
              <a:rPr lang="en-GB" sz="2400" dirty="0">
                <a:ea typeface="Times New Roman" panose="02020603050405020304" pitchFamily="18" charset="0"/>
                <a:cs typeface="Aptos" panose="020B0004020202020204" pitchFamily="34" charset="0"/>
              </a:rPr>
              <a:t>£10 million for slurry management – </a:t>
            </a:r>
            <a:r>
              <a:rPr lang="en-GB" sz="2400" dirty="0">
                <a:ea typeface="Aptos" panose="020B0004020202020204" pitchFamily="34" charset="0"/>
                <a:cs typeface="Aptos" panose="020B0004020202020204" pitchFamily="34" charset="0"/>
              </a:rPr>
              <a:t>17 items</a:t>
            </a:r>
          </a:p>
          <a:p>
            <a:pPr marL="0" indent="0">
              <a:buSzPts val="1000"/>
              <a:buNone/>
              <a:tabLst>
                <a:tab pos="609585" algn="l"/>
              </a:tabLst>
            </a:pPr>
            <a:r>
              <a:rPr lang="en-GB" sz="2400" b="1" dirty="0">
                <a:ea typeface="Aptos" panose="020B0004020202020204" pitchFamily="34" charset="0"/>
                <a:cs typeface="Aptos" panose="020B0004020202020204" pitchFamily="34" charset="0"/>
              </a:rPr>
              <a:t>Grants awarded </a:t>
            </a:r>
            <a:r>
              <a:rPr lang="en-GB" sz="2400" dirty="0">
                <a:ea typeface="Aptos" panose="020B0004020202020204" pitchFamily="34" charset="0"/>
                <a:cs typeface="Aptos" panose="020B0004020202020204" pitchFamily="34" charset="0"/>
              </a:rPr>
              <a:t>- Range from £1,000 to £25,000 per theme, max combined app £75,000. The RPA will pay a percentage of the cost of each item </a:t>
            </a:r>
          </a:p>
          <a:p>
            <a:pPr marL="0" indent="-304792" defTabSz="1219170">
              <a:spcBef>
                <a:spcPts val="1333"/>
              </a:spcBef>
              <a:buNone/>
              <a:defRPr/>
            </a:pPr>
            <a:r>
              <a:rPr lang="en-GB" sz="2400" b="1" dirty="0">
                <a:ea typeface="Aptos" panose="020B0004020202020204" pitchFamily="34" charset="0"/>
                <a:cs typeface="Aptos" panose="020B0004020202020204" pitchFamily="34" charset="0"/>
              </a:rPr>
              <a:t>Full guidance is available -</a:t>
            </a:r>
            <a:r>
              <a:rPr lang="en-GB" sz="2400" dirty="0">
                <a:ea typeface="Aptos" panose="020B0004020202020204" pitchFamily="34" charset="0"/>
                <a:cs typeface="Aptos" panose="020B0004020202020204" pitchFamily="34" charset="0"/>
              </a:rPr>
              <a:t> </a:t>
            </a:r>
            <a:r>
              <a:rPr lang="en-GB" sz="2400" u="sng" dirty="0">
                <a:solidFill>
                  <a:srgbClr val="467886"/>
                </a:solidFill>
                <a:ea typeface="Aptos" panose="020B0004020202020204" pitchFamily="34" charset="0"/>
                <a:cs typeface="Aptos" panose="020B0004020202020204" pitchFamily="34" charset="0"/>
                <a:hlinkClick r:id="rId3"/>
              </a:rPr>
              <a:t>https://www.gov.uk/government/publications/farming-equipment-and-technology-fund-fetf-2026</a:t>
            </a:r>
            <a:r>
              <a:rPr lang="en-GB" sz="2400" u="sng" dirty="0">
                <a:solidFill>
                  <a:srgbClr val="467886"/>
                </a:solidFill>
                <a:ea typeface="Aptos" panose="020B0004020202020204" pitchFamily="34" charset="0"/>
                <a:cs typeface="Aptos" panose="020B0004020202020204" pitchFamily="34" charset="0"/>
              </a:rPr>
              <a:t> </a:t>
            </a:r>
          </a:p>
          <a:p>
            <a:pPr marL="0" indent="-304792" defTabSz="1219170">
              <a:spcBef>
                <a:spcPts val="1333"/>
              </a:spcBef>
              <a:buNone/>
              <a:defRPr/>
            </a:pPr>
            <a:r>
              <a:rPr lang="en-GB" sz="3000" b="1" dirty="0">
                <a:solidFill>
                  <a:prstClr val="black"/>
                </a:solidFill>
                <a:latin typeface="Calibri" panose="020F0502020204030204"/>
                <a:ea typeface="Aptos" panose="020B0004020202020204" pitchFamily="34" charset="0"/>
                <a:cs typeface="Aptos" panose="020B0004020202020204" pitchFamily="34" charset="0"/>
              </a:rPr>
              <a:t>NFU WEBINAR ON WEDNESDAY – 9:30AM</a:t>
            </a:r>
            <a:endParaRPr lang="en-GB" sz="3000" dirty="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09236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7B437-5C35-FE4E-B4E1-9578C51FF1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4919A-D805-2A41-0894-70FABB072F2B}"/>
              </a:ext>
            </a:extLst>
          </p:cNvPr>
          <p:cNvSpPr>
            <a:spLocks noGrp="1"/>
          </p:cNvSpPr>
          <p:nvPr>
            <p:ph type="title"/>
          </p:nvPr>
        </p:nvSpPr>
        <p:spPr>
          <a:xfrm>
            <a:off x="431371" y="19050"/>
            <a:ext cx="11617291" cy="1325033"/>
          </a:xfrm>
        </p:spPr>
        <p:txBody>
          <a:bodyPr>
            <a:normAutofit/>
          </a:bodyPr>
          <a:lstStyle/>
          <a:p>
            <a:pPr defTabSz="1219170">
              <a:spcBef>
                <a:spcPts val="1333"/>
              </a:spcBef>
              <a:defRPr/>
            </a:pPr>
            <a:r>
              <a:rPr lang="en-GB" sz="4800" dirty="0"/>
              <a:t>Farming Equipment &amp; Technology Fund 2026</a:t>
            </a:r>
          </a:p>
        </p:txBody>
      </p:sp>
      <p:sp>
        <p:nvSpPr>
          <p:cNvPr id="5" name="Content Placeholder 4">
            <a:extLst>
              <a:ext uri="{FF2B5EF4-FFF2-40B4-BE49-F238E27FC236}">
                <a16:creationId xmlns:a16="http://schemas.microsoft.com/office/drawing/2014/main" id="{C96B79EE-CB24-3A76-784D-224E851327BE}"/>
              </a:ext>
            </a:extLst>
          </p:cNvPr>
          <p:cNvSpPr>
            <a:spLocks noGrp="1"/>
          </p:cNvSpPr>
          <p:nvPr>
            <p:ph idx="1"/>
          </p:nvPr>
        </p:nvSpPr>
        <p:spPr>
          <a:xfrm>
            <a:off x="431371" y="1344083"/>
            <a:ext cx="11760629" cy="4581195"/>
          </a:xfrm>
        </p:spPr>
        <p:txBody>
          <a:bodyPr>
            <a:noAutofit/>
          </a:bodyPr>
          <a:lstStyle/>
          <a:p>
            <a:pPr>
              <a:buNone/>
            </a:pPr>
            <a:r>
              <a:rPr lang="en-GB" sz="2400" b="1" dirty="0">
                <a:solidFill>
                  <a:srgbClr val="EE0000"/>
                </a:solidFill>
                <a:ea typeface="Aptos" panose="020B0004020202020204" pitchFamily="34" charset="0"/>
                <a:cs typeface="Aptos" panose="020B0004020202020204" pitchFamily="34" charset="0"/>
              </a:rPr>
              <a:t>Changes from 2025 version</a:t>
            </a:r>
            <a:r>
              <a:rPr lang="en-GB" sz="2400" dirty="0">
                <a:ea typeface="Aptos" panose="020B0004020202020204" pitchFamily="34" charset="0"/>
                <a:cs typeface="Aptos" panose="020B0004020202020204" pitchFamily="34" charset="0"/>
              </a:rPr>
              <a:t> – Need to read 2026 guidance carefully and in full:</a:t>
            </a:r>
          </a:p>
          <a:p>
            <a:r>
              <a:rPr lang="en-GB" sz="2400" dirty="0">
                <a:ea typeface="Times New Roman" panose="02020603050405020304" pitchFamily="18" charset="0"/>
                <a:cs typeface="Aptos" panose="020B0004020202020204" pitchFamily="34" charset="0"/>
              </a:rPr>
              <a:t>some items have been added or removed</a:t>
            </a:r>
          </a:p>
          <a:p>
            <a:r>
              <a:rPr lang="en-GB" sz="2400" dirty="0">
                <a:ea typeface="Times New Roman" panose="02020603050405020304" pitchFamily="18" charset="0"/>
                <a:cs typeface="Aptos" panose="020B0004020202020204" pitchFamily="34" charset="0"/>
              </a:rPr>
              <a:t>vet advice and new entrants score uplifts has been removed</a:t>
            </a:r>
          </a:p>
          <a:p>
            <a:r>
              <a:rPr lang="en-GB" sz="2400" dirty="0">
                <a:ea typeface="Times New Roman" panose="02020603050405020304" pitchFamily="18" charset="0"/>
                <a:cs typeface="Aptos" panose="020B0004020202020204" pitchFamily="34" charset="0"/>
              </a:rPr>
              <a:t>option to use a separate correspondence address in Farming Investment Fund Service removed – member’s contact details must match those registered in Rural Payments service</a:t>
            </a:r>
            <a:endParaRPr lang="en-GB" sz="2400" dirty="0">
              <a:ea typeface="Aptos" panose="020B0004020202020204" pitchFamily="34" charset="0"/>
              <a:cs typeface="Aptos" panose="020B0004020202020204" pitchFamily="34" charset="0"/>
            </a:endParaRPr>
          </a:p>
          <a:p>
            <a:pPr marL="0">
              <a:buNone/>
            </a:pPr>
            <a:endParaRPr lang="en-GB" sz="1200" b="1" dirty="0">
              <a:solidFill>
                <a:srgbClr val="EE0000"/>
              </a:solidFill>
              <a:ea typeface="Aptos" panose="020B0004020202020204" pitchFamily="34" charset="0"/>
              <a:cs typeface="Aptos" panose="020B0004020202020204" pitchFamily="34" charset="0"/>
            </a:endParaRPr>
          </a:p>
          <a:p>
            <a:pPr marL="0">
              <a:buNone/>
            </a:pPr>
            <a:r>
              <a:rPr lang="en-GB" sz="2400" b="1" dirty="0">
                <a:solidFill>
                  <a:srgbClr val="EE0000"/>
                </a:solidFill>
                <a:ea typeface="Aptos" panose="020B0004020202020204" pitchFamily="34" charset="0"/>
                <a:cs typeface="Aptos" panose="020B0004020202020204" pitchFamily="34" charset="0"/>
              </a:rPr>
              <a:t>Watch out - 2 Rounds operating from mid-March - </a:t>
            </a:r>
            <a:r>
              <a:rPr lang="en-GB" sz="2400" dirty="0">
                <a:ea typeface="Times New Roman" panose="02020603050405020304" pitchFamily="18" charset="0"/>
                <a:cs typeface="Aptos" panose="020B0004020202020204" pitchFamily="34" charset="0"/>
              </a:rPr>
              <a:t>Claim window for FETF 25 offer (closes midday 31 March, but some have until June to claim) and Application window open for the FETF 26 applications (opens 17 March and closes 28 April 2026) </a:t>
            </a:r>
            <a:endParaRPr lang="en-GB" sz="2400" dirty="0">
              <a:ea typeface="Aptos" panose="020B0004020202020204" pitchFamily="34" charset="0"/>
              <a:cs typeface="Aptos" panose="020B0004020202020204" pitchFamily="34" charset="0"/>
            </a:endParaRPr>
          </a:p>
          <a:p>
            <a:pPr marL="0" indent="-304792" defTabSz="1219170">
              <a:spcBef>
                <a:spcPts val="1333"/>
              </a:spcBef>
              <a:buNone/>
              <a:defRPr/>
            </a:pPr>
            <a:endParaRPr lang="en-GB" sz="1200" b="1" dirty="0">
              <a:solidFill>
                <a:prstClr val="black"/>
              </a:solidFill>
              <a:latin typeface="Calibri" panose="020F0502020204030204"/>
              <a:ea typeface="Aptos" panose="020B0004020202020204" pitchFamily="34" charset="0"/>
              <a:cs typeface="Aptos" panose="020B0004020202020204" pitchFamily="34" charset="0"/>
            </a:endParaRPr>
          </a:p>
          <a:p>
            <a:pPr marL="0" indent="-304792" defTabSz="1219170">
              <a:spcBef>
                <a:spcPts val="1333"/>
              </a:spcBef>
              <a:buNone/>
              <a:defRPr/>
            </a:pPr>
            <a:r>
              <a:rPr lang="en-GB" sz="2400" b="1" dirty="0">
                <a:solidFill>
                  <a:prstClr val="black"/>
                </a:solidFill>
                <a:latin typeface="Calibri" panose="020F0502020204030204"/>
                <a:ea typeface="Aptos" panose="020B0004020202020204" pitchFamily="34" charset="0"/>
                <a:cs typeface="Aptos" panose="020B0004020202020204" pitchFamily="34" charset="0"/>
              </a:rPr>
              <a:t>Future </a:t>
            </a:r>
            <a:r>
              <a:rPr lang="en-GB" sz="2400" dirty="0">
                <a:solidFill>
                  <a:prstClr val="black"/>
                </a:solidFill>
                <a:latin typeface="Calibri" panose="020F0502020204030204"/>
                <a:ea typeface="Aptos" panose="020B0004020202020204" pitchFamily="34" charset="0"/>
                <a:cs typeface="Aptos" panose="020B0004020202020204" pitchFamily="34" charset="0"/>
              </a:rPr>
              <a:t>- </a:t>
            </a:r>
            <a:r>
              <a:rPr lang="en-GB" sz="2400" b="1" dirty="0">
                <a:solidFill>
                  <a:srgbClr val="FF0000"/>
                </a:solidFill>
                <a:latin typeface="Calibri" panose="020F0502020204030204"/>
                <a:ea typeface="Aptos" panose="020B0004020202020204" pitchFamily="34" charset="0"/>
                <a:cs typeface="Aptos" panose="020B0004020202020204" pitchFamily="34" charset="0"/>
              </a:rPr>
              <a:t>final standalone round of FETF in its current form </a:t>
            </a:r>
            <a:r>
              <a:rPr lang="en-GB" sz="2400" dirty="0">
                <a:solidFill>
                  <a:prstClr val="black"/>
                </a:solidFill>
                <a:latin typeface="Calibri" panose="020F0502020204030204"/>
                <a:ea typeface="Aptos" panose="020B0004020202020204" pitchFamily="34" charset="0"/>
                <a:cs typeface="Aptos" panose="020B0004020202020204" pitchFamily="34" charset="0"/>
              </a:rPr>
              <a:t>– future intention to bring together strongest elements of capital grant schemes from 2027 to simplify application process and target funding more effectively</a:t>
            </a:r>
          </a:p>
          <a:p>
            <a:pPr>
              <a:buNone/>
            </a:pPr>
            <a:endParaRPr lang="en-GB" sz="2400" dirty="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35920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2A9A0-AC21-3692-510A-3613F394F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194FF7-8861-85D8-71A2-2E296658238F}"/>
              </a:ext>
            </a:extLst>
          </p:cNvPr>
          <p:cNvSpPr>
            <a:spLocks noGrp="1"/>
          </p:cNvSpPr>
          <p:nvPr>
            <p:ph type="title"/>
          </p:nvPr>
        </p:nvSpPr>
        <p:spPr>
          <a:xfrm>
            <a:off x="474142" y="19050"/>
            <a:ext cx="10902446" cy="1325033"/>
          </a:xfrm>
        </p:spPr>
        <p:txBody>
          <a:bodyPr>
            <a:normAutofit/>
          </a:bodyPr>
          <a:lstStyle/>
          <a:p>
            <a:pPr algn="ctr"/>
            <a:r>
              <a:rPr lang="en-GB" b="1" dirty="0"/>
              <a:t>Farming Innovation Programme</a:t>
            </a:r>
          </a:p>
        </p:txBody>
      </p:sp>
      <p:sp>
        <p:nvSpPr>
          <p:cNvPr id="3" name="Content Placeholder 2">
            <a:extLst>
              <a:ext uri="{FF2B5EF4-FFF2-40B4-BE49-F238E27FC236}">
                <a16:creationId xmlns:a16="http://schemas.microsoft.com/office/drawing/2014/main" id="{5E602225-8337-3B6C-0E92-1026FD476C0F}"/>
              </a:ext>
            </a:extLst>
          </p:cNvPr>
          <p:cNvSpPr>
            <a:spLocks noGrp="1"/>
          </p:cNvSpPr>
          <p:nvPr>
            <p:ph sz="half" idx="1"/>
          </p:nvPr>
        </p:nvSpPr>
        <p:spPr>
          <a:xfrm>
            <a:off x="474141" y="1344083"/>
            <a:ext cx="11574520" cy="5157259"/>
          </a:xfrm>
        </p:spPr>
        <p:txBody>
          <a:bodyPr>
            <a:noAutofit/>
          </a:bodyPr>
          <a:lstStyle/>
          <a:p>
            <a:pPr marL="304792" indent="-304792" defTabSz="1219170">
              <a:spcBef>
                <a:spcPts val="1333"/>
              </a:spcBef>
              <a:defRPr/>
            </a:pPr>
            <a:r>
              <a:rPr lang="en-GB" sz="2400" b="1" dirty="0">
                <a:solidFill>
                  <a:prstClr val="black"/>
                </a:solidFill>
                <a:latin typeface="Calibri" panose="020F0502020204030204"/>
                <a:ea typeface="Aptos" panose="020B0004020202020204" pitchFamily="34" charset="0"/>
                <a:cs typeface="+mn-cs"/>
              </a:rPr>
              <a:t>Overall budget </a:t>
            </a:r>
            <a:r>
              <a:rPr lang="en-GB" sz="2400" dirty="0">
                <a:solidFill>
                  <a:prstClr val="black"/>
                </a:solidFill>
                <a:latin typeface="Calibri" panose="020F0502020204030204"/>
                <a:ea typeface="Aptos" panose="020B0004020202020204" pitchFamily="34" charset="0"/>
                <a:cs typeface="+mn-cs"/>
              </a:rPr>
              <a:t>- £170m over transition period, c £50m spent to date.</a:t>
            </a:r>
          </a:p>
          <a:p>
            <a:pPr marL="304792" indent="-304792" defTabSz="1219170">
              <a:spcBef>
                <a:spcPts val="1333"/>
              </a:spcBef>
              <a:defRPr/>
            </a:pPr>
            <a:r>
              <a:rPr lang="en-GB" sz="2400" b="1" dirty="0">
                <a:solidFill>
                  <a:prstClr val="black"/>
                </a:solidFill>
                <a:latin typeface="Calibri" panose="020F0502020204030204"/>
                <a:ea typeface="Aptos" panose="020B0004020202020204" pitchFamily="34" charset="0"/>
                <a:cs typeface="+mn-cs"/>
              </a:rPr>
              <a:t>Farming Innovation Programme</a:t>
            </a:r>
            <a:r>
              <a:rPr lang="en-GB" sz="2400" dirty="0">
                <a:solidFill>
                  <a:prstClr val="black"/>
                </a:solidFill>
                <a:latin typeface="Calibri" panose="020F0502020204030204"/>
                <a:ea typeface="Aptos" panose="020B0004020202020204" pitchFamily="34" charset="0"/>
                <a:cs typeface="+mn-cs"/>
              </a:rPr>
              <a:t> – Government keen on funding tech to help solve challenges of the sector – productivity / resilience / labour shortage etc. UKRI / Defra led support </a:t>
            </a:r>
          </a:p>
          <a:p>
            <a:pPr marL="304792" indent="-304792" defTabSz="1219170">
              <a:spcBef>
                <a:spcPts val="1333"/>
              </a:spcBef>
              <a:defRPr/>
            </a:pPr>
            <a:r>
              <a:rPr lang="en-GB" sz="2400" dirty="0">
                <a:solidFill>
                  <a:prstClr val="black"/>
                </a:solidFill>
                <a:latin typeface="Calibri" panose="020F0502020204030204"/>
                <a:ea typeface="Aptos" panose="020B0004020202020204" pitchFamily="34" charset="0"/>
              </a:rPr>
              <a:t>SoS announced a package of £70 million to move cutting-edge research into </a:t>
            </a:r>
            <a:r>
              <a:rPr lang="en-GB" sz="2400" dirty="0">
                <a:solidFill>
                  <a:prstClr val="black"/>
                </a:solidFill>
                <a:ea typeface="Aptos" panose="020B0004020202020204" pitchFamily="34" charset="0"/>
              </a:rPr>
              <a:t>practical tools, of which £30 million for the Accelerating Development of Practices and Technologies (ADOPT) funding competition</a:t>
            </a:r>
          </a:p>
          <a:p>
            <a:pPr marL="304792" indent="-304792" defTabSz="1219170">
              <a:spcBef>
                <a:spcPts val="1333"/>
              </a:spcBef>
              <a:defRPr/>
            </a:pPr>
            <a:r>
              <a:rPr lang="en-GB" sz="2400" dirty="0">
                <a:solidFill>
                  <a:prstClr val="black"/>
                </a:solidFill>
                <a:ea typeface="Aptos" panose="020B0004020202020204" pitchFamily="34" charset="0"/>
              </a:rPr>
              <a:t>ADOPT is designed to accelerate the uptake of innovative ideas on farms, helping farmers trial practical solutions and adopt approaches that build resilience  </a:t>
            </a:r>
          </a:p>
          <a:p>
            <a:pPr marL="304792" indent="-304792" defTabSz="1219170">
              <a:spcBef>
                <a:spcPts val="1333"/>
              </a:spcBef>
              <a:defRPr/>
            </a:pPr>
            <a:r>
              <a:rPr lang="en-GB" sz="2400" b="1" dirty="0">
                <a:solidFill>
                  <a:srgbClr val="FF0000"/>
                </a:solidFill>
                <a:ea typeface="Aptos" panose="020B0004020202020204" pitchFamily="34" charset="0"/>
              </a:rPr>
              <a:t>The ADOPT next round will open on 9 April</a:t>
            </a:r>
          </a:p>
          <a:p>
            <a:pPr marL="304792" indent="-304792" defTabSz="1219170">
              <a:spcBef>
                <a:spcPts val="1333"/>
              </a:spcBef>
              <a:defRPr/>
            </a:pPr>
            <a:r>
              <a:rPr lang="en-GB" sz="2400" b="1" dirty="0">
                <a:solidFill>
                  <a:prstClr val="black"/>
                </a:solidFill>
                <a:ea typeface="Aptos" panose="020B0004020202020204" pitchFamily="34" charset="0"/>
                <a:cs typeface="+mn-cs"/>
              </a:rPr>
              <a:t>More details - </a:t>
            </a:r>
            <a:r>
              <a:rPr lang="en-GB" sz="2400" dirty="0">
                <a:solidFill>
                  <a:prstClr val="black"/>
                </a:solidFill>
                <a:ea typeface="Aptos" panose="020B0004020202020204" pitchFamily="34" charset="0"/>
                <a:hlinkClick r:id="rId3"/>
              </a:rPr>
              <a:t>https://farminginnovation.ukri.org/</a:t>
            </a:r>
            <a:r>
              <a:rPr lang="en-GB" sz="2400" dirty="0">
                <a:solidFill>
                  <a:prstClr val="black"/>
                </a:solidFill>
                <a:ea typeface="Aptos" panose="020B0004020202020204" pitchFamily="34" charset="0"/>
              </a:rPr>
              <a:t> / NFU Online will be updated</a:t>
            </a:r>
          </a:p>
          <a:p>
            <a:pPr marL="0" indent="0" defTabSz="1219170">
              <a:spcBef>
                <a:spcPts val="1333"/>
              </a:spcBef>
              <a:buNone/>
              <a:defRPr/>
            </a:pPr>
            <a:endParaRPr lang="en-GB" sz="2667" b="1" dirty="0">
              <a:solidFill>
                <a:prstClr val="black"/>
              </a:solidFill>
              <a:latin typeface="Calibri" panose="020F0502020204030204"/>
              <a:ea typeface="Aptos" panose="020B0004020202020204" pitchFamily="34" charset="0"/>
              <a:cs typeface="+mn-cs"/>
            </a:endParaRPr>
          </a:p>
          <a:p>
            <a:pPr marL="304792" indent="-304792" defTabSz="1219170">
              <a:spcBef>
                <a:spcPts val="1333"/>
              </a:spcBef>
              <a:defRPr/>
            </a:pPr>
            <a:endParaRPr lang="en-GB" sz="2667" b="1" dirty="0">
              <a:solidFill>
                <a:prstClr val="black"/>
              </a:solidFill>
              <a:latin typeface="Calibri" panose="020F0502020204030204"/>
              <a:ea typeface="Aptos" panose="020B0004020202020204" pitchFamily="34" charset="0"/>
              <a:cs typeface="+mn-cs"/>
            </a:endParaRPr>
          </a:p>
          <a:p>
            <a:endParaRPr lang="en-GB" sz="2400" dirty="0"/>
          </a:p>
        </p:txBody>
      </p:sp>
    </p:spTree>
    <p:extLst>
      <p:ext uri="{BB962C8B-B14F-4D97-AF65-F5344CB8AC3E}">
        <p14:creationId xmlns:p14="http://schemas.microsoft.com/office/powerpoint/2010/main" val="421605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07FF4-BCB1-B7CC-BA4C-F7A88BFEA43E}"/>
              </a:ext>
            </a:extLst>
          </p:cNvPr>
          <p:cNvSpPr>
            <a:spLocks noGrp="1"/>
          </p:cNvSpPr>
          <p:nvPr>
            <p:ph type="title"/>
          </p:nvPr>
        </p:nvSpPr>
        <p:spPr>
          <a:xfrm>
            <a:off x="356617" y="17294"/>
            <a:ext cx="11788056" cy="1325033"/>
          </a:xfrm>
        </p:spPr>
        <p:txBody>
          <a:bodyPr>
            <a:normAutofit/>
          </a:bodyPr>
          <a:lstStyle/>
          <a:p>
            <a:r>
              <a:rPr lang="en-GB" sz="4800" dirty="0"/>
              <a:t>Other Announcements</a:t>
            </a:r>
          </a:p>
        </p:txBody>
      </p:sp>
      <p:sp>
        <p:nvSpPr>
          <p:cNvPr id="3" name="Content Placeholder 2">
            <a:extLst>
              <a:ext uri="{FF2B5EF4-FFF2-40B4-BE49-F238E27FC236}">
                <a16:creationId xmlns:a16="http://schemas.microsoft.com/office/drawing/2014/main" id="{79E852E5-1E63-BF12-423A-596E50F6587B}"/>
              </a:ext>
            </a:extLst>
          </p:cNvPr>
          <p:cNvSpPr>
            <a:spLocks noGrp="1"/>
          </p:cNvSpPr>
          <p:nvPr>
            <p:ph idx="1"/>
          </p:nvPr>
        </p:nvSpPr>
        <p:spPr>
          <a:xfrm>
            <a:off x="239350" y="1220755"/>
            <a:ext cx="11713301" cy="5472608"/>
          </a:xfrm>
        </p:spPr>
        <p:txBody>
          <a:bodyPr>
            <a:noAutofit/>
          </a:bodyPr>
          <a:lstStyle/>
          <a:p>
            <a:pPr marL="304792" indent="-304792" defTabSz="1219170">
              <a:spcBef>
                <a:spcPts val="1333"/>
              </a:spcBef>
              <a:defRPr/>
            </a:pPr>
            <a:r>
              <a:rPr lang="en-GB" sz="2400" b="1" dirty="0">
                <a:solidFill>
                  <a:srgbClr val="FF0000"/>
                </a:solidFill>
              </a:rPr>
              <a:t>Farmer Collaboration Fund </a:t>
            </a:r>
            <a:r>
              <a:rPr lang="en-GB" sz="2400" dirty="0"/>
              <a:t>– Government / Defra announced at OFC a new fund with £30m available over 3 years to support – what we know so far:  </a:t>
            </a:r>
          </a:p>
          <a:p>
            <a:pPr lvl="1">
              <a:spcBef>
                <a:spcPts val="1333"/>
              </a:spcBef>
              <a:defRPr/>
            </a:pPr>
            <a:r>
              <a:rPr lang="en-GB" i="1" dirty="0"/>
              <a:t>making it easier for farmers to share knowledge with each other and access to trusted advice to help make informed decisions for their businesses and land</a:t>
            </a:r>
          </a:p>
          <a:p>
            <a:pPr lvl="1">
              <a:spcBef>
                <a:spcPts val="1333"/>
              </a:spcBef>
              <a:defRPr/>
            </a:pPr>
            <a:r>
              <a:rPr lang="en-GB" i="1" dirty="0"/>
              <a:t>both existing and new farmer groups and networks - activities such as farm visits, expert speaker talks, and stronger links with innovators and leaders at local and sector level / </a:t>
            </a:r>
            <a:r>
              <a:rPr lang="en-GB" i="1" dirty="0">
                <a:solidFill>
                  <a:prstClr val="black"/>
                </a:solidFill>
                <a:latin typeface="Calibri" panose="020F0502020204030204"/>
                <a:ea typeface="+mn-ea"/>
                <a:cs typeface="+mn-cs"/>
              </a:rPr>
              <a:t>support practical, farmer-led approaches and help ensure advice is available where it can make the greatest difference</a:t>
            </a:r>
          </a:p>
          <a:p>
            <a:pPr marL="457200" lvl="1" indent="0">
              <a:spcBef>
                <a:spcPts val="1333"/>
              </a:spcBef>
              <a:buNone/>
              <a:defRPr/>
            </a:pPr>
            <a:endParaRPr lang="en-GB" sz="1200" i="1" dirty="0">
              <a:solidFill>
                <a:prstClr val="black"/>
              </a:solidFill>
              <a:latin typeface="Calibri" panose="020F0502020204030204"/>
              <a:ea typeface="+mn-ea"/>
              <a:cs typeface="+mn-cs"/>
            </a:endParaRPr>
          </a:p>
          <a:p>
            <a:pPr>
              <a:defRPr/>
            </a:pPr>
            <a:r>
              <a:rPr kumimoji="0" lang="en-GB" sz="2400" b="1" i="0" u="none" strike="noStrike" kern="1200" cap="none" spc="0" normalizeH="0" baseline="0" noProof="0" dirty="0">
                <a:ln>
                  <a:noFill/>
                </a:ln>
                <a:solidFill>
                  <a:srgbClr val="FF0000"/>
                </a:solidFill>
                <a:effectLst/>
                <a:uLnTx/>
                <a:uFillTx/>
                <a:latin typeface="Calibri" panose="020F0502020204030204"/>
                <a:ea typeface="+mn-ea"/>
                <a:cs typeface="+mn-cs"/>
              </a:rPr>
              <a:t>Animal Health &amp; Welfare</a:t>
            </a:r>
            <a:r>
              <a:rPr lang="en-GB" sz="2400" b="1" dirty="0">
                <a:solidFill>
                  <a:srgbClr val="FF0000"/>
                </a:solidFill>
                <a:latin typeface="Calibri" panose="020F0502020204030204"/>
                <a:ea typeface="+mn-ea"/>
                <a:cs typeface="+mn-cs"/>
              </a:rPr>
              <a:t> Pathway </a:t>
            </a:r>
          </a:p>
          <a:p>
            <a:pPr lvl="1">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Consultation on Mandating Reviews</a:t>
            </a: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 – Opened on 24 February, closes 18 May 2026 </a:t>
            </a:r>
          </a:p>
          <a:p>
            <a:pPr lvl="1">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Poultry keepers </a:t>
            </a:r>
            <a:r>
              <a:rPr kumimoji="0" lang="en-GB" i="0" u="none" strike="noStrike" kern="1200" cap="none" spc="0" normalizeH="0" baseline="0" noProof="0" dirty="0">
                <a:ln>
                  <a:noFill/>
                </a:ln>
                <a:solidFill>
                  <a:prstClr val="black"/>
                </a:solidFill>
                <a:effectLst/>
                <a:uLnTx/>
                <a:uFillTx/>
                <a:latin typeface="Calibri" panose="020F0502020204030204"/>
                <a:ea typeface="+mn-ea"/>
                <a:cs typeface="+mn-cs"/>
              </a:rPr>
              <a:t>- £390k worth biosecurity advisory reviews </a:t>
            </a: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due to be launched in summer 2026 – watch out for more on this funding </a:t>
            </a:r>
          </a:p>
          <a:p>
            <a:pPr>
              <a:defRPr/>
            </a:pPr>
            <a:endParaRPr lang="en-GB" sz="2400" dirty="0"/>
          </a:p>
        </p:txBody>
      </p:sp>
    </p:spTree>
    <p:extLst>
      <p:ext uri="{BB962C8B-B14F-4D97-AF65-F5344CB8AC3E}">
        <p14:creationId xmlns:p14="http://schemas.microsoft.com/office/powerpoint/2010/main" val="262952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CB19C-A024-B4D7-A17E-869DD08AC91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8CF2713-D95D-4EF6-526E-2529D87075AD}"/>
              </a:ext>
            </a:extLst>
          </p:cNvPr>
          <p:cNvSpPr>
            <a:spLocks noGrp="1"/>
          </p:cNvSpPr>
          <p:nvPr>
            <p:ph type="ctrTitle"/>
          </p:nvPr>
        </p:nvSpPr>
        <p:spPr>
          <a:xfrm>
            <a:off x="85725" y="1255712"/>
            <a:ext cx="12020550" cy="2479675"/>
          </a:xfrm>
        </p:spPr>
        <p:txBody>
          <a:bodyPr>
            <a:noAutofit/>
          </a:bodyPr>
          <a:lstStyle/>
          <a:p>
            <a:r>
              <a:rPr lang="en-GB" b="1" dirty="0">
                <a:latin typeface="Calibri"/>
                <a:ea typeface="Calibri"/>
                <a:cs typeface="Calibri"/>
              </a:rPr>
              <a:t>Sustainable Farming Incentive (SFI)</a:t>
            </a:r>
            <a:br>
              <a:rPr lang="en-GB" b="1" dirty="0">
                <a:latin typeface="Calibri"/>
                <a:ea typeface="Calibri"/>
                <a:cs typeface="Calibri"/>
              </a:rPr>
            </a:br>
            <a:br>
              <a:rPr lang="en-GB" b="1" dirty="0">
                <a:latin typeface="Calibri"/>
                <a:ea typeface="Calibri"/>
                <a:cs typeface="Calibri"/>
              </a:rPr>
            </a:br>
            <a:r>
              <a:rPr lang="en-GB" b="1" dirty="0">
                <a:latin typeface="Calibri"/>
                <a:ea typeface="Calibri"/>
                <a:cs typeface="Calibri"/>
              </a:rPr>
              <a:t>What’s the news?</a:t>
            </a:r>
          </a:p>
        </p:txBody>
      </p:sp>
    </p:spTree>
    <p:custDataLst>
      <p:tags r:id="rId1"/>
    </p:custDataLst>
    <p:extLst>
      <p:ext uri="{BB962C8B-B14F-4D97-AF65-F5344CB8AC3E}">
        <p14:creationId xmlns:p14="http://schemas.microsoft.com/office/powerpoint/2010/main" val="1293391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72CF838-DA2B-0875-0984-ADA88769836A}"/>
              </a:ext>
            </a:extLst>
          </p:cNvPr>
          <p:cNvSpPr>
            <a:spLocks noGrp="1"/>
          </p:cNvSpPr>
          <p:nvPr>
            <p:ph type="title"/>
          </p:nvPr>
        </p:nvSpPr>
        <p:spPr>
          <a:xfrm>
            <a:off x="180975" y="18255"/>
            <a:ext cx="10515600" cy="1325563"/>
          </a:xfrm>
        </p:spPr>
        <p:txBody>
          <a:bodyPr/>
          <a:lstStyle/>
          <a:p>
            <a:pPr algn="ctr"/>
            <a:r>
              <a:rPr lang="en-GB" b="1" dirty="0"/>
              <a:t>SFI - NFU Lobbying</a:t>
            </a:r>
          </a:p>
        </p:txBody>
      </p:sp>
      <p:sp>
        <p:nvSpPr>
          <p:cNvPr id="10" name="Content Placeholder 9">
            <a:extLst>
              <a:ext uri="{FF2B5EF4-FFF2-40B4-BE49-F238E27FC236}">
                <a16:creationId xmlns:a16="http://schemas.microsoft.com/office/drawing/2014/main" id="{012D0BDC-074A-A9AC-16A0-FB7780E44FD9}"/>
              </a:ext>
            </a:extLst>
          </p:cNvPr>
          <p:cNvSpPr>
            <a:spLocks noGrp="1"/>
          </p:cNvSpPr>
          <p:nvPr>
            <p:ph sz="half" idx="1"/>
          </p:nvPr>
        </p:nvSpPr>
        <p:spPr>
          <a:xfrm>
            <a:off x="180976" y="1343818"/>
            <a:ext cx="8963024" cy="4833145"/>
          </a:xfrm>
        </p:spPr>
        <p:txBody>
          <a:bodyPr vert="horz" lIns="91440" tIns="45720" rIns="91440" bIns="45720" rtlCol="0" anchor="t">
            <a:normAutofit fontScale="92500" lnSpcReduction="10000"/>
          </a:bodyPr>
          <a:lstStyle/>
          <a:p>
            <a:r>
              <a:rPr lang="en-GB" sz="3000" dirty="0"/>
              <a:t>Give greater transparency around the budget available for SFI </a:t>
            </a:r>
            <a:r>
              <a:rPr lang="en-GB" sz="3000" dirty="0">
                <a:solidFill>
                  <a:srgbClr val="FF0000"/>
                </a:solidFill>
              </a:rPr>
              <a:t>– Expect more detail before the first window opens</a:t>
            </a:r>
          </a:p>
          <a:p>
            <a:r>
              <a:rPr lang="en-GB" sz="3000" dirty="0">
                <a:latin typeface="Calibri"/>
                <a:ea typeface="Calibri"/>
                <a:cs typeface="Calibri"/>
              </a:rPr>
              <a:t>Maximise the SFI budget</a:t>
            </a:r>
          </a:p>
          <a:p>
            <a:r>
              <a:rPr lang="en-GB" sz="3000" dirty="0">
                <a:latin typeface="Calibri"/>
                <a:ea typeface="Calibri"/>
                <a:cs typeface="Calibri"/>
              </a:rPr>
              <a:t>Retain a flexible range of actions for all sectors and locations </a:t>
            </a:r>
            <a:r>
              <a:rPr lang="en-GB" sz="3000" dirty="0">
                <a:solidFill>
                  <a:srgbClr val="FF0000"/>
                </a:solidFill>
                <a:latin typeface="Calibri"/>
                <a:ea typeface="Calibri"/>
                <a:cs typeface="Calibri"/>
              </a:rPr>
              <a:t>– SFI26 still has a broad range of actions</a:t>
            </a:r>
          </a:p>
          <a:p>
            <a:r>
              <a:rPr lang="en-GB" sz="3000" dirty="0"/>
              <a:t>If there needs to be budgetary controls, the NFU's preference is for a £/hectare limit </a:t>
            </a:r>
            <a:r>
              <a:rPr lang="en-GB" sz="3000" dirty="0">
                <a:solidFill>
                  <a:srgbClr val="FF0000"/>
                </a:solidFill>
              </a:rPr>
              <a:t>– Not as severe as anticipated</a:t>
            </a:r>
          </a:p>
          <a:p>
            <a:r>
              <a:rPr lang="en-GB" sz="3000" dirty="0">
                <a:latin typeface="Calibri"/>
                <a:ea typeface="Calibri"/>
                <a:cs typeface="Calibri"/>
              </a:rPr>
              <a:t>Make the SFI farming-focused </a:t>
            </a:r>
            <a:r>
              <a:rPr lang="en-GB" sz="3000" dirty="0">
                <a:solidFill>
                  <a:srgbClr val="FF0000"/>
                </a:solidFill>
                <a:latin typeface="Calibri"/>
                <a:ea typeface="Calibri"/>
                <a:cs typeface="Calibri"/>
              </a:rPr>
              <a:t>– Retained farming actions</a:t>
            </a:r>
          </a:p>
          <a:p>
            <a:r>
              <a:rPr lang="en-GB" sz="3000" dirty="0"/>
              <a:t>Provide continuity for expiring legacy agreements </a:t>
            </a:r>
            <a:r>
              <a:rPr lang="en-GB" sz="3000" dirty="0">
                <a:solidFill>
                  <a:srgbClr val="FF0000"/>
                </a:solidFill>
              </a:rPr>
              <a:t>– the problem is acknowledged</a:t>
            </a:r>
          </a:p>
        </p:txBody>
      </p:sp>
      <p:pic>
        <p:nvPicPr>
          <p:cNvPr id="13" name="Content Placeholder 12">
            <a:extLst>
              <a:ext uri="{FF2B5EF4-FFF2-40B4-BE49-F238E27FC236}">
                <a16:creationId xmlns:a16="http://schemas.microsoft.com/office/drawing/2014/main" id="{BC665A67-8FE0-D548-244A-6E4BC97A2C46}"/>
              </a:ext>
            </a:extLst>
          </p:cNvPr>
          <p:cNvPicPr>
            <a:picLocks noGrp="1" noChangeAspect="1"/>
          </p:cNvPicPr>
          <p:nvPr>
            <p:ph sz="half" idx="2"/>
          </p:nvPr>
        </p:nvPicPr>
        <p:blipFill>
          <a:blip r:embed="rId3"/>
          <a:stretch>
            <a:fillRect/>
          </a:stretch>
        </p:blipFill>
        <p:spPr>
          <a:xfrm>
            <a:off x="9067800" y="64296"/>
            <a:ext cx="2592859" cy="6112667"/>
          </a:xfrm>
          <a:prstGeom prst="rect">
            <a:avLst/>
          </a:prstGeom>
        </p:spPr>
      </p:pic>
    </p:spTree>
    <p:extLst>
      <p:ext uri="{BB962C8B-B14F-4D97-AF65-F5344CB8AC3E}">
        <p14:creationId xmlns:p14="http://schemas.microsoft.com/office/powerpoint/2010/main" val="1440001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2AC41-CB2E-C139-1902-97CE8114B81D}"/>
              </a:ext>
            </a:extLst>
          </p:cNvPr>
          <p:cNvSpPr>
            <a:spLocks noGrp="1"/>
          </p:cNvSpPr>
          <p:nvPr>
            <p:ph type="title"/>
          </p:nvPr>
        </p:nvSpPr>
        <p:spPr/>
        <p:txBody>
          <a:bodyPr/>
          <a:lstStyle/>
          <a:p>
            <a:pPr algn="ctr"/>
            <a:r>
              <a:rPr lang="en-GB" b="1" dirty="0"/>
              <a:t>SFI in 2026 – Defra narrative</a:t>
            </a:r>
          </a:p>
        </p:txBody>
      </p:sp>
      <p:sp>
        <p:nvSpPr>
          <p:cNvPr id="3" name="Content Placeholder 2">
            <a:extLst>
              <a:ext uri="{FF2B5EF4-FFF2-40B4-BE49-F238E27FC236}">
                <a16:creationId xmlns:a16="http://schemas.microsoft.com/office/drawing/2014/main" id="{B8BEAFC2-98BE-2A15-A902-B91E844FD29E}"/>
              </a:ext>
            </a:extLst>
          </p:cNvPr>
          <p:cNvSpPr>
            <a:spLocks noGrp="1"/>
          </p:cNvSpPr>
          <p:nvPr>
            <p:ph idx="1"/>
          </p:nvPr>
        </p:nvSpPr>
        <p:spPr>
          <a:xfrm>
            <a:off x="323849" y="1778000"/>
            <a:ext cx="11572875" cy="4351338"/>
          </a:xfrm>
        </p:spPr>
        <p:txBody>
          <a:bodyPr vert="horz" lIns="91440" tIns="45720" rIns="91440" bIns="45720" rtlCol="0" anchor="t">
            <a:normAutofit fontScale="92500" lnSpcReduction="10000"/>
          </a:bodyPr>
          <a:lstStyle/>
          <a:p>
            <a:r>
              <a:rPr lang="en-GB" sz="3500" b="1" dirty="0"/>
              <a:t>Simpler offer: </a:t>
            </a:r>
            <a:r>
              <a:rPr lang="en-GB" sz="3500" dirty="0"/>
              <a:t>71 actions (down from 102); lower-uptake/impact actions removed</a:t>
            </a:r>
          </a:p>
          <a:p>
            <a:pPr marL="0" indent="0">
              <a:buNone/>
            </a:pPr>
            <a:endParaRPr lang="en-GB" sz="500" dirty="0"/>
          </a:p>
          <a:p>
            <a:r>
              <a:rPr lang="en-GB" sz="3500" b="1" dirty="0"/>
              <a:t>Fairer access: </a:t>
            </a:r>
            <a:r>
              <a:rPr lang="en-GB" sz="3500" dirty="0"/>
              <a:t>rate changes, stubble area cap, £100k annual agreement cap</a:t>
            </a:r>
          </a:p>
          <a:p>
            <a:pPr marL="0" indent="0">
              <a:buNone/>
            </a:pPr>
            <a:endParaRPr lang="en-GB" sz="500" b="1" dirty="0">
              <a:latin typeface="Calibri"/>
              <a:ea typeface="Calibri"/>
              <a:cs typeface="Calibri"/>
            </a:endParaRPr>
          </a:p>
          <a:p>
            <a:r>
              <a:rPr lang="en-GB" sz="3500" b="1" dirty="0">
                <a:latin typeface="Calibri"/>
                <a:ea typeface="Calibri"/>
                <a:cs typeface="Calibri"/>
              </a:rPr>
              <a:t>Transparency: </a:t>
            </a:r>
            <a:r>
              <a:rPr lang="en-GB" sz="3500" dirty="0">
                <a:latin typeface="Calibri"/>
                <a:ea typeface="Calibri"/>
                <a:cs typeface="Calibri"/>
              </a:rPr>
              <a:t>guidance  and application window 1 budget published before it opens; spend updates during each window</a:t>
            </a:r>
          </a:p>
          <a:p>
            <a:pPr marL="0" indent="0">
              <a:buNone/>
            </a:pPr>
            <a:endParaRPr lang="en-GB" sz="500" b="1" dirty="0">
              <a:latin typeface="Calibri"/>
              <a:ea typeface="Calibri"/>
              <a:cs typeface="Calibri"/>
            </a:endParaRPr>
          </a:p>
          <a:p>
            <a:r>
              <a:rPr lang="en-GB" sz="3500" b="1" dirty="0">
                <a:latin typeface="Calibri"/>
                <a:ea typeface="Calibri"/>
                <a:cs typeface="Calibri"/>
              </a:rPr>
              <a:t>Stability: </a:t>
            </a:r>
            <a:r>
              <a:rPr lang="en-GB" sz="3500" dirty="0">
                <a:latin typeface="Calibri"/>
                <a:ea typeface="Calibri"/>
                <a:cs typeface="Calibri"/>
              </a:rPr>
              <a:t>SFI will remain consistent for this Parliament, with ongoing refinements and rate reviews </a:t>
            </a:r>
          </a:p>
          <a:p>
            <a:endParaRPr lang="en-GB" dirty="0"/>
          </a:p>
        </p:txBody>
      </p:sp>
    </p:spTree>
    <p:extLst>
      <p:ext uri="{BB962C8B-B14F-4D97-AF65-F5344CB8AC3E}">
        <p14:creationId xmlns:p14="http://schemas.microsoft.com/office/powerpoint/2010/main" val="468897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D8942A4-A384-0161-AE78-6D022CBF6A8D}"/>
              </a:ext>
            </a:extLst>
          </p:cNvPr>
          <p:cNvSpPr>
            <a:spLocks noGrp="1"/>
          </p:cNvSpPr>
          <p:nvPr>
            <p:ph type="title"/>
          </p:nvPr>
        </p:nvSpPr>
        <p:spPr>
          <a:xfrm>
            <a:off x="714604" y="-225426"/>
            <a:ext cx="10515600" cy="1325563"/>
          </a:xfrm>
        </p:spPr>
        <p:txBody>
          <a:bodyPr/>
          <a:lstStyle/>
          <a:p>
            <a:pPr algn="ctr"/>
            <a:r>
              <a:rPr lang="en-GB" b="1" dirty="0"/>
              <a:t>SFI26 changes</a:t>
            </a:r>
          </a:p>
        </p:txBody>
      </p:sp>
      <p:sp>
        <p:nvSpPr>
          <p:cNvPr id="8" name="Content Placeholder 7">
            <a:extLst>
              <a:ext uri="{FF2B5EF4-FFF2-40B4-BE49-F238E27FC236}">
                <a16:creationId xmlns:a16="http://schemas.microsoft.com/office/drawing/2014/main" id="{DC994E1B-7C80-7D8B-07DD-75FF07A52C84}"/>
              </a:ext>
            </a:extLst>
          </p:cNvPr>
          <p:cNvSpPr>
            <a:spLocks noGrp="1"/>
          </p:cNvSpPr>
          <p:nvPr>
            <p:ph idx="1"/>
          </p:nvPr>
        </p:nvSpPr>
        <p:spPr>
          <a:xfrm>
            <a:off x="238125" y="1042987"/>
            <a:ext cx="11953875" cy="5243513"/>
          </a:xfrm>
        </p:spPr>
        <p:txBody>
          <a:bodyPr vert="horz" lIns="91440" tIns="45720" rIns="91440" bIns="45720" rtlCol="0" anchor="t">
            <a:normAutofit fontScale="92500" lnSpcReduction="20000"/>
          </a:bodyPr>
          <a:lstStyle/>
          <a:p>
            <a:r>
              <a:rPr lang="en-GB" sz="3500" b="1" dirty="0"/>
              <a:t>Agreement value cap</a:t>
            </a:r>
            <a:r>
              <a:rPr lang="en-GB" sz="3500" dirty="0"/>
              <a:t>: maximum £100,000 per year</a:t>
            </a:r>
          </a:p>
          <a:p>
            <a:pPr marL="0" indent="0">
              <a:buNone/>
            </a:pPr>
            <a:endParaRPr lang="en-GB" sz="600" dirty="0"/>
          </a:p>
          <a:p>
            <a:r>
              <a:rPr lang="en-GB" sz="3500" dirty="0"/>
              <a:t>Removed management payment</a:t>
            </a:r>
          </a:p>
          <a:p>
            <a:pPr marL="0" indent="0">
              <a:buNone/>
            </a:pPr>
            <a:endParaRPr lang="en-GB" sz="600" dirty="0"/>
          </a:p>
          <a:p>
            <a:r>
              <a:rPr lang="en-GB" sz="3500" b="1" dirty="0">
                <a:latin typeface="Calibri"/>
                <a:ea typeface="Calibri"/>
                <a:cs typeface="Calibri"/>
              </a:rPr>
              <a:t>One SFI26 agreement per farm business </a:t>
            </a:r>
            <a:r>
              <a:rPr lang="en-GB" sz="3500" dirty="0">
                <a:latin typeface="Calibri"/>
                <a:ea typeface="Calibri"/>
                <a:cs typeface="Calibri"/>
              </a:rPr>
              <a:t>also helps to manage value cap</a:t>
            </a:r>
            <a:endParaRPr lang="en-GB" sz="3500" dirty="0"/>
          </a:p>
          <a:p>
            <a:pPr marL="0" indent="0">
              <a:buNone/>
            </a:pPr>
            <a:endParaRPr lang="en-GB" sz="600" dirty="0">
              <a:latin typeface="Calibri"/>
              <a:ea typeface="Calibri"/>
              <a:cs typeface="Calibri"/>
            </a:endParaRPr>
          </a:p>
          <a:p>
            <a:r>
              <a:rPr lang="en-GB" sz="3500" dirty="0">
                <a:latin typeface="Calibri"/>
                <a:ea typeface="Calibri"/>
                <a:cs typeface="Calibri"/>
              </a:rPr>
              <a:t>Rotational actions: cannot exceed Year 1 area </a:t>
            </a:r>
            <a:r>
              <a:rPr lang="en-GB" sz="3500" u="sng" dirty="0">
                <a:latin typeface="Calibri"/>
                <a:ea typeface="Calibri"/>
                <a:cs typeface="Calibri"/>
              </a:rPr>
              <a:t>or</a:t>
            </a:r>
            <a:r>
              <a:rPr lang="en-GB" sz="3500" dirty="0">
                <a:latin typeface="Calibri"/>
                <a:ea typeface="Calibri"/>
                <a:cs typeface="Calibri"/>
              </a:rPr>
              <a:t> value 5</a:t>
            </a:r>
          </a:p>
          <a:p>
            <a:pPr marL="0" indent="0">
              <a:buNone/>
            </a:pPr>
            <a:endParaRPr lang="en-GB" sz="600" dirty="0"/>
          </a:p>
          <a:p>
            <a:r>
              <a:rPr lang="en-GB" sz="3500" dirty="0"/>
              <a:t>Enhanced overwinter stubble (AHW7) counts towards the existing 25% farm area cap (across 10 actions)</a:t>
            </a:r>
          </a:p>
          <a:p>
            <a:pPr marL="0" indent="0">
              <a:buNone/>
            </a:pPr>
            <a:endParaRPr lang="en-GB" sz="600" dirty="0">
              <a:latin typeface="Calibri"/>
              <a:ea typeface="Calibri"/>
              <a:cs typeface="Calibri"/>
            </a:endParaRPr>
          </a:p>
          <a:p>
            <a:r>
              <a:rPr lang="en-GB" sz="3500" dirty="0">
                <a:latin typeface="Calibri"/>
                <a:ea typeface="Calibri"/>
                <a:cs typeface="Calibri"/>
              </a:rPr>
              <a:t>All SFI26 actions will be 3-years in duration  </a:t>
            </a:r>
          </a:p>
          <a:p>
            <a:pPr marL="0" indent="0">
              <a:buNone/>
            </a:pPr>
            <a:endParaRPr lang="en-GB" sz="700" dirty="0"/>
          </a:p>
          <a:p>
            <a:r>
              <a:rPr lang="en-GB" sz="3500" dirty="0"/>
              <a:t>Base and supplemental actions must be applied for together</a:t>
            </a:r>
          </a:p>
          <a:p>
            <a:pPr marL="0" indent="0">
              <a:buNone/>
            </a:pPr>
            <a:endParaRPr lang="en-GB" dirty="0"/>
          </a:p>
          <a:p>
            <a:endParaRPr lang="en-GB" dirty="0"/>
          </a:p>
        </p:txBody>
      </p:sp>
    </p:spTree>
    <p:extLst>
      <p:ext uri="{BB962C8B-B14F-4D97-AF65-F5344CB8AC3E}">
        <p14:creationId xmlns:p14="http://schemas.microsoft.com/office/powerpoint/2010/main" val="179477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NFU Theme">
      <a:dk1>
        <a:srgbClr val="000000"/>
      </a:dk1>
      <a:lt1>
        <a:sysClr val="window" lastClr="FFFFFF"/>
      </a:lt1>
      <a:dk2>
        <a:srgbClr val="006938"/>
      </a:dk2>
      <a:lt2>
        <a:srgbClr val="FFFFFF"/>
      </a:lt2>
      <a:accent1>
        <a:srgbClr val="006938"/>
      </a:accent1>
      <a:accent2>
        <a:srgbClr val="2FABE2"/>
      </a:accent2>
      <a:accent3>
        <a:srgbClr val="8BC53F"/>
      </a:accent3>
      <a:accent4>
        <a:srgbClr val="737245"/>
      </a:accent4>
      <a:accent5>
        <a:srgbClr val="009144"/>
      </a:accent5>
      <a:accent6>
        <a:srgbClr val="FF0000"/>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6" id="{0DD175F9-C1B6-4DC3-81F9-183B1D58D4EC}" vid="{FD456054-7C73-4908-B945-E1DBF3314F2B}"/>
    </a:ext>
  </a:extLst>
</a:theme>
</file>

<file path=ppt/theme/theme2.xml><?xml version="1.0" encoding="utf-8"?>
<a:theme xmlns:a="http://schemas.openxmlformats.org/drawingml/2006/main" name="Custom Design">
  <a:themeElements>
    <a:clrScheme name="NFU Theme">
      <a:dk1>
        <a:srgbClr val="000000"/>
      </a:dk1>
      <a:lt1>
        <a:sysClr val="window" lastClr="FFFFFF"/>
      </a:lt1>
      <a:dk2>
        <a:srgbClr val="006938"/>
      </a:dk2>
      <a:lt2>
        <a:srgbClr val="FFFFFF"/>
      </a:lt2>
      <a:accent1>
        <a:srgbClr val="006938"/>
      </a:accent1>
      <a:accent2>
        <a:srgbClr val="2FABE2"/>
      </a:accent2>
      <a:accent3>
        <a:srgbClr val="8BC53F"/>
      </a:accent3>
      <a:accent4>
        <a:srgbClr val="737245"/>
      </a:accent4>
      <a:accent5>
        <a:srgbClr val="009144"/>
      </a:accent5>
      <a:accent6>
        <a:srgbClr val="FF0000"/>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6" id="{0DD175F9-C1B6-4DC3-81F9-183B1D58D4EC}" vid="{C9E50392-C93F-40F2-B558-8A5515A5F4A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20EC7EC5E5EE458EDCFDF22F06A1B2" ma:contentTypeVersion="8" ma:contentTypeDescription="Create a new document." ma:contentTypeScope="" ma:versionID="02aad13790dde0a7a2bb97ca302e19e4">
  <xsd:schema xmlns:xsd="http://www.w3.org/2001/XMLSchema" xmlns:xs="http://www.w3.org/2001/XMLSchema" xmlns:p="http://schemas.microsoft.com/office/2006/metadata/properties" xmlns:ns2="542e9374-e3e8-4b46-84a6-67f96cde8ce0" xmlns:ns3="b858f219-6e7a-467f-b3f1-32c3dc9dadd0" targetNamespace="http://schemas.microsoft.com/office/2006/metadata/properties" ma:root="true" ma:fieldsID="ed9149d8da8281db5aaf61c34d02382f" ns2:_="" ns3:_="">
    <xsd:import namespace="542e9374-e3e8-4b46-84a6-67f96cde8ce0"/>
    <xsd:import namespace="b858f219-6e7a-467f-b3f1-32c3dc9dadd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2e9374-e3e8-4b46-84a6-67f96cde8c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8f219-6e7a-467f-b3f1-32c3dc9dadd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7E441F-D2AB-445F-80AD-EC8E5D00CE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2e9374-e3e8-4b46-84a6-67f96cde8ce0"/>
    <ds:schemaRef ds:uri="b858f219-6e7a-467f-b3f1-32c3dc9dad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EBD9E3-53D8-45AB-B7FF-020883F25400}">
  <ds:schemaRefs>
    <ds:schemaRef ds:uri="http://schemas.microsoft.com/sharepoint/v3/contenttype/forms"/>
  </ds:schemaRefs>
</ds:datastoreItem>
</file>

<file path=customXml/itemProps3.xml><?xml version="1.0" encoding="utf-8"?>
<ds:datastoreItem xmlns:ds="http://schemas.openxmlformats.org/officeDocument/2006/customXml" ds:itemID="{77EC3B47-9B6A-44E2-95F4-77D6C5413FA7}">
  <ds:schemaRefs>
    <ds:schemaRef ds:uri="449231af-6b8c-4083-bc45-3f81640cf420"/>
    <ds:schemaRef ds:uri="c21440a0-a0c7-49e6-b57b-3a10c656eeb0"/>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NFU PowerPoint Widescreen Template V4</Template>
  <TotalTime>193</TotalTime>
  <Words>1907</Words>
  <Application>Microsoft Office PowerPoint</Application>
  <PresentationFormat>Widescreen</PresentationFormat>
  <Paragraphs>204</Paragraphs>
  <Slides>15</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Aptos</vt:lpstr>
      <vt:lpstr>Arial</vt:lpstr>
      <vt:lpstr>Calibri</vt:lpstr>
      <vt:lpstr>Symbol</vt:lpstr>
      <vt:lpstr>Times New Roman</vt:lpstr>
      <vt:lpstr>Office Theme</vt:lpstr>
      <vt:lpstr>Custom Design</vt:lpstr>
      <vt:lpstr>NFU Update Farming Support Schemes</vt:lpstr>
      <vt:lpstr>Farming Equipment &amp; Technology Fund 2026</vt:lpstr>
      <vt:lpstr>Farming Equipment &amp; Technology Fund 2026</vt:lpstr>
      <vt:lpstr>Farming Innovation Programme</vt:lpstr>
      <vt:lpstr>Other Announcements</vt:lpstr>
      <vt:lpstr>Sustainable Farming Incentive (SFI)  What’s the news?</vt:lpstr>
      <vt:lpstr>SFI - NFU Lobbying</vt:lpstr>
      <vt:lpstr>SFI in 2026 – Defra narrative</vt:lpstr>
      <vt:lpstr>SFI26 changes</vt:lpstr>
      <vt:lpstr>SFI 2026 Application Windows</vt:lpstr>
      <vt:lpstr>SFI26 Payment Changes</vt:lpstr>
      <vt:lpstr>SFI actions NOT in 2026 offer (1)</vt:lpstr>
      <vt:lpstr>SFI actions NOT in 2026 offer (2)</vt:lpstr>
      <vt:lpstr>SFI actions NOT in 2026 offer (3)</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Claire Robinson</dc:creator>
  <cp:lastModifiedBy>Aarun Naik</cp:lastModifiedBy>
  <cp:revision>5</cp:revision>
  <dcterms:created xsi:type="dcterms:W3CDTF">2026-02-25T10:03:13Z</dcterms:created>
  <dcterms:modified xsi:type="dcterms:W3CDTF">2026-03-16T10:45:25Z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11636A7E-0166-4751-BB8A-5D8889761C07</vt:lpwstr>
  </property>
  <property fmtid="{D5CDD505-2E9C-101B-9397-08002B2CF9AE}" pid="3" name="ArticulatePath">
    <vt:lpwstr>Presentation12</vt:lpwstr>
  </property>
  <property fmtid="{D5CDD505-2E9C-101B-9397-08002B2CF9AE}" pid="4" name="ContentTypeId">
    <vt:lpwstr>0x0101008520EC7EC5E5EE458EDCFDF22F06A1B2</vt:lpwstr>
  </property>
  <property fmtid="{D5CDD505-2E9C-101B-9397-08002B2CF9AE}" pid="5" name="MediaServiceImageTags">
    <vt:lpwstr/>
  </property>
</Properties>
</file>